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1" r:id="rId2"/>
    <p:sldMasterId id="2147483674" r:id="rId3"/>
  </p:sldMasterIdLst>
  <p:notesMasterIdLst>
    <p:notesMasterId r:id="rId23"/>
  </p:notesMasterIdLst>
  <p:handoutMasterIdLst>
    <p:handoutMasterId r:id="rId24"/>
  </p:handoutMasterIdLst>
  <p:sldIdLst>
    <p:sldId id="256" r:id="rId4"/>
    <p:sldId id="330" r:id="rId5"/>
    <p:sldId id="356" r:id="rId6"/>
    <p:sldId id="352" r:id="rId7"/>
    <p:sldId id="351" r:id="rId8"/>
    <p:sldId id="354" r:id="rId9"/>
    <p:sldId id="355" r:id="rId10"/>
    <p:sldId id="335" r:id="rId11"/>
    <p:sldId id="318" r:id="rId12"/>
    <p:sldId id="337" r:id="rId13"/>
    <p:sldId id="357" r:id="rId14"/>
    <p:sldId id="358" r:id="rId15"/>
    <p:sldId id="340" r:id="rId16"/>
    <p:sldId id="344" r:id="rId17"/>
    <p:sldId id="343" r:id="rId18"/>
    <p:sldId id="288" r:id="rId19"/>
    <p:sldId id="359" r:id="rId20"/>
    <p:sldId id="309" r:id="rId21"/>
    <p:sldId id="324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CC66"/>
    <a:srgbClr val="0066FF"/>
    <a:srgbClr val="663300"/>
    <a:srgbClr val="FF9900"/>
    <a:srgbClr val="FF9933"/>
    <a:srgbClr val="006600"/>
    <a:srgbClr val="996633"/>
    <a:srgbClr val="00CC99"/>
    <a:srgbClr val="CC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00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20"/>
    </p:cViewPr>
  </p:sorterViewPr>
  <p:notesViewPr>
    <p:cSldViewPr>
      <p:cViewPr varScale="1">
        <p:scale>
          <a:sx n="40" d="100"/>
          <a:sy n="40" d="100"/>
        </p:scale>
        <p:origin x="-134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autoTitleDeleted val="1"/>
    <c:view3D>
      <c:rotX val="20"/>
      <c:rotY val="280"/>
      <c:perspective val="0"/>
    </c:view3D>
    <c:plotArea>
      <c:layout>
        <c:manualLayout>
          <c:layoutTarget val="inner"/>
          <c:xMode val="edge"/>
          <c:yMode val="edge"/>
          <c:x val="6.025717686637648E-2"/>
          <c:y val="0.22139061054175324"/>
          <c:w val="0.89857887707258799"/>
          <c:h val="0.5361139724496746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produccion</c:v>
                </c:pt>
              </c:strCache>
            </c:strRef>
          </c:tx>
          <c:spPr>
            <a:solidFill>
              <a:schemeClr val="accent1"/>
            </a:solidFill>
            <a:ln w="25427">
              <a:noFill/>
            </a:ln>
          </c:spPr>
          <c:dPt>
            <c:idx val="0"/>
            <c:spPr>
              <a:solidFill>
                <a:srgbClr val="FFC000"/>
              </a:solidFill>
              <a:ln w="25427">
                <a:noFill/>
              </a:ln>
            </c:spPr>
          </c:dPt>
          <c:dPt>
            <c:idx val="1"/>
            <c:spPr>
              <a:solidFill>
                <a:srgbClr val="00CC99"/>
              </a:solidFill>
              <a:ln w="25427">
                <a:noFill/>
              </a:ln>
            </c:spPr>
          </c:dPt>
          <c:dPt>
            <c:idx val="2"/>
            <c:spPr>
              <a:solidFill>
                <a:srgbClr val="0070C0"/>
              </a:solidFill>
              <a:ln w="25427">
                <a:noFill/>
              </a:ln>
            </c:spPr>
          </c:dPt>
          <c:dPt>
            <c:idx val="3"/>
            <c:spPr>
              <a:solidFill>
                <a:srgbClr val="FF9900"/>
              </a:solidFill>
              <a:ln w="25427">
                <a:noFill/>
              </a:ln>
            </c:spPr>
          </c:dPt>
          <c:dPt>
            <c:idx val="4"/>
            <c:spPr>
              <a:solidFill>
                <a:srgbClr val="92D050"/>
              </a:solidFill>
              <a:ln w="25427">
                <a:noFill/>
              </a:ln>
            </c:spPr>
          </c:dPt>
          <c:dPt>
            <c:idx val="5"/>
            <c:spPr>
              <a:solidFill>
                <a:srgbClr val="996633"/>
              </a:solidFill>
              <a:ln w="25427">
                <a:noFill/>
              </a:ln>
            </c:spPr>
          </c:dPt>
          <c:dPt>
            <c:idx val="6"/>
            <c:spPr>
              <a:solidFill>
                <a:srgbClr val="FFFF00"/>
              </a:solidFill>
              <a:ln w="25427">
                <a:noFill/>
              </a:ln>
            </c:spPr>
          </c:dPt>
          <c:dPt>
            <c:idx val="7"/>
            <c:spPr>
              <a:solidFill>
                <a:srgbClr val="FF0000"/>
              </a:solidFill>
              <a:ln w="25427">
                <a:noFill/>
              </a:ln>
            </c:spPr>
          </c:dPt>
          <c:dPt>
            <c:idx val="8"/>
            <c:spPr>
              <a:solidFill>
                <a:srgbClr val="00B0F0"/>
              </a:solidFill>
              <a:ln w="25427">
                <a:noFill/>
              </a:ln>
            </c:spPr>
          </c:dPt>
          <c:dLbls>
            <c:dLbl>
              <c:idx val="0"/>
              <c:layout>
                <c:manualLayout>
                  <c:x val="2.808492089659837E-3"/>
                  <c:y val="-4.7328246940307676E-2"/>
                </c:manualLayout>
              </c:layout>
              <c:showLegendKey val="1"/>
              <c:showCatName val="1"/>
              <c:showPercent val="1"/>
            </c:dLbl>
            <c:dLbl>
              <c:idx val="1"/>
              <c:layout>
                <c:manualLayout>
                  <c:x val="-2.6987364691548792E-3"/>
                  <c:y val="-2.2910417794228061E-2"/>
                </c:manualLayout>
              </c:layout>
              <c:showLegendKey val="1"/>
              <c:showCatName val="1"/>
              <c:showPercent val="1"/>
            </c:dLbl>
            <c:dLbl>
              <c:idx val="2"/>
              <c:layout>
                <c:manualLayout>
                  <c:x val="-6.6462281285102023E-2"/>
                  <c:y val="8.8113204253016053E-2"/>
                </c:manualLayout>
              </c:layout>
              <c:showLegendKey val="1"/>
              <c:showCatName val="1"/>
              <c:showPercent val="1"/>
            </c:dLbl>
            <c:dLbl>
              <c:idx val="3"/>
              <c:layout>
                <c:manualLayout>
                  <c:x val="-3.9787809525938446E-2"/>
                  <c:y val="5.5777711821499078E-2"/>
                </c:manualLayout>
              </c:layout>
              <c:showLegendKey val="1"/>
              <c:showCatName val="1"/>
              <c:showPercent val="1"/>
            </c:dLbl>
            <c:dLbl>
              <c:idx val="4"/>
              <c:layout>
                <c:manualLayout>
                  <c:x val="6.4603365317447495E-2"/>
                  <c:y val="8.9716465597011213E-2"/>
                </c:manualLayout>
              </c:layout>
              <c:showLegendKey val="1"/>
              <c:showCatName val="1"/>
              <c:showPercent val="1"/>
            </c:dLbl>
            <c:dLbl>
              <c:idx val="5"/>
              <c:layout>
                <c:manualLayout>
                  <c:x val="8.5803412259769868E-2"/>
                  <c:y val="0.12478534141103767"/>
                </c:manualLayout>
              </c:layout>
              <c:showLegendKey val="1"/>
              <c:showCatName val="1"/>
              <c:showPercent val="1"/>
            </c:dLbl>
            <c:dLbl>
              <c:idx val="6"/>
              <c:layout>
                <c:manualLayout>
                  <c:x val="1.269074509760092E-2"/>
                  <c:y val="0.13871047715487891"/>
                </c:manualLayout>
              </c:layout>
              <c:showLegendKey val="1"/>
              <c:showCatName val="1"/>
              <c:showPercent val="1"/>
            </c:dLbl>
            <c:dLbl>
              <c:idx val="7"/>
              <c:layout>
                <c:manualLayout>
                  <c:x val="-5.0954549772832688E-2"/>
                  <c:y val="7.5909701974614593E-2"/>
                </c:manualLayout>
              </c:layout>
              <c:showLegendKey val="1"/>
              <c:showCatName val="1"/>
              <c:showPercent val="1"/>
            </c:dLbl>
            <c:dLbl>
              <c:idx val="8"/>
              <c:layout>
                <c:manualLayout>
                  <c:x val="-2.4972309618146588E-2"/>
                  <c:y val="3.8155455069225012E-2"/>
                </c:manualLayout>
              </c:layout>
              <c:showLegendKey val="1"/>
              <c:showCatName val="1"/>
              <c:showPercent val="1"/>
            </c:dLbl>
            <c:numFmt formatCode="0.00%" sourceLinked="0"/>
            <c:spPr>
              <a:noFill/>
              <a:ln w="25427">
                <a:noFill/>
              </a:ln>
            </c:spPr>
            <c:txPr>
              <a:bodyPr/>
              <a:lstStyle/>
              <a:p>
                <a:pPr>
                  <a:defRPr lang="es-ES" sz="1401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s-PE"/>
              </a:p>
            </c:txPr>
            <c:showLegendKey val="1"/>
            <c:showCatName val="1"/>
            <c:showPercent val="1"/>
            <c:showLeaderLines val="1"/>
            <c:leaderLines>
              <c:spPr>
                <a:ln w="12713">
                  <a:solidFill>
                    <a:srgbClr val="C0C0C0"/>
                  </a:solidFill>
                  <a:prstDash val="solid"/>
                </a:ln>
              </c:spPr>
            </c:leaderLines>
          </c:dLbls>
          <c:cat>
            <c:strRef>
              <c:f>Sheet1!$A$2:$A$10</c:f>
              <c:strCache>
                <c:ptCount val="9"/>
                <c:pt idx="0">
                  <c:v>China</c:v>
                </c:pt>
                <c:pt idx="1">
                  <c:v>India</c:v>
                </c:pt>
                <c:pt idx="2">
                  <c:v>Estados Unidos</c:v>
                </c:pt>
                <c:pt idx="3">
                  <c:v>Pakistán</c:v>
                </c:pt>
                <c:pt idx="4">
                  <c:v>Brasil</c:v>
                </c:pt>
                <c:pt idx="5">
                  <c:v>Uzbekistán</c:v>
                </c:pt>
                <c:pt idx="6">
                  <c:v>Turquía</c:v>
                </c:pt>
                <c:pt idx="7">
                  <c:v>  Perú</c:v>
                </c:pt>
                <c:pt idx="8">
                  <c:v>Otros</c:v>
                </c:pt>
              </c:strCache>
            </c:strRef>
          </c:cat>
          <c:val>
            <c:numRef>
              <c:f>Sheet1!$B$2:$B$10</c:f>
              <c:numCache>
                <c:formatCode>#,##0</c:formatCode>
                <c:ptCount val="9"/>
                <c:pt idx="0">
                  <c:v>19131000</c:v>
                </c:pt>
                <c:pt idx="1">
                  <c:v>12207000</c:v>
                </c:pt>
                <c:pt idx="2">
                  <c:v>6330180</c:v>
                </c:pt>
                <c:pt idx="3">
                  <c:v>6338000</c:v>
                </c:pt>
                <c:pt idx="4">
                  <c:v>2928210</c:v>
                </c:pt>
                <c:pt idx="5">
                  <c:v>3419800</c:v>
                </c:pt>
                <c:pt idx="6">
                  <c:v>1725000</c:v>
                </c:pt>
                <c:pt idx="7">
                  <c:v>95966</c:v>
                </c:pt>
                <c:pt idx="8">
                  <c:v>8716440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13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1"/>
              </a:solidFill>
              <a:ln w="12713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2713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chemeClr val="folHlink"/>
              </a:solidFill>
              <a:ln w="12713">
                <a:solidFill>
                  <a:schemeClr val="tx1"/>
                </a:solidFill>
                <a:prstDash val="solid"/>
              </a:ln>
            </c:spPr>
          </c:dPt>
          <c:dPt>
            <c:idx val="4"/>
            <c:spPr>
              <a:solidFill>
                <a:schemeClr val="bg2"/>
              </a:solidFill>
              <a:ln w="12713">
                <a:solidFill>
                  <a:schemeClr val="tx1"/>
                </a:solidFill>
                <a:prstDash val="solid"/>
              </a:ln>
            </c:spPr>
          </c:dPt>
          <c:dPt>
            <c:idx val="5"/>
            <c:spPr>
              <a:solidFill>
                <a:schemeClr val="tx2"/>
              </a:solidFill>
              <a:ln w="12713">
                <a:solidFill>
                  <a:schemeClr val="tx1"/>
                </a:solidFill>
                <a:prstDash val="solid"/>
              </a:ln>
            </c:spPr>
          </c:dPt>
          <c:dPt>
            <c:idx val="6"/>
            <c:spPr>
              <a:solidFill>
                <a:srgbClr val="0066CC"/>
              </a:solidFill>
              <a:ln w="12713">
                <a:solidFill>
                  <a:schemeClr val="tx1"/>
                </a:solidFill>
                <a:prstDash val="solid"/>
              </a:ln>
            </c:spPr>
          </c:dPt>
          <c:dPt>
            <c:idx val="7"/>
            <c:spPr>
              <a:solidFill>
                <a:srgbClr val="CCCCFF"/>
              </a:solidFill>
              <a:ln w="12713">
                <a:solidFill>
                  <a:schemeClr val="tx1"/>
                </a:solidFill>
                <a:prstDash val="solid"/>
              </a:ln>
            </c:spPr>
          </c:dPt>
          <c:dPt>
            <c:idx val="8"/>
            <c:spPr>
              <a:solidFill>
                <a:srgbClr val="FF0000"/>
              </a:solidFill>
              <a:ln w="12713">
                <a:solidFill>
                  <a:schemeClr val="tx1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5427">
                <a:noFill/>
              </a:ln>
            </c:spPr>
            <c:txPr>
              <a:bodyPr/>
              <a:lstStyle/>
              <a:p>
                <a:pPr>
                  <a:defRPr lang="es-ES" sz="1727" b="1" i="0" u="none" strike="noStrike" baseline="0">
                    <a:solidFill>
                      <a:schemeClr val="tx1"/>
                    </a:solidFill>
                    <a:latin typeface="Tahoma"/>
                    <a:ea typeface="Tahoma"/>
                    <a:cs typeface="Tahoma"/>
                  </a:defRPr>
                </a:pPr>
                <a:endParaRPr lang="es-PE"/>
              </a:p>
            </c:txPr>
            <c:showLegendKey val="1"/>
            <c:showCatName val="1"/>
            <c:showPercent val="1"/>
            <c:showLeaderLines val="1"/>
            <c:leaderLines>
              <c:spPr>
                <a:ln w="12713">
                  <a:solidFill>
                    <a:srgbClr val="C0C0C0"/>
                  </a:solidFill>
                  <a:prstDash val="solid"/>
                </a:ln>
              </c:spPr>
            </c:leaderLines>
          </c:dLbls>
          <c:cat>
            <c:strRef>
              <c:f>Sheet1!$A$2:$A$10</c:f>
              <c:strCache>
                <c:ptCount val="9"/>
                <c:pt idx="0">
                  <c:v>China</c:v>
                </c:pt>
                <c:pt idx="1">
                  <c:v>India</c:v>
                </c:pt>
                <c:pt idx="2">
                  <c:v>Estados Unidos</c:v>
                </c:pt>
                <c:pt idx="3">
                  <c:v>Pakistán</c:v>
                </c:pt>
                <c:pt idx="4">
                  <c:v>Brasil</c:v>
                </c:pt>
                <c:pt idx="5">
                  <c:v>Uzbekistán</c:v>
                </c:pt>
                <c:pt idx="6">
                  <c:v>Turquía</c:v>
                </c:pt>
                <c:pt idx="7">
                  <c:v>  Perú</c:v>
                </c:pt>
                <c:pt idx="8">
                  <c:v>Otros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</c:numCache>
            </c:numRef>
          </c:val>
        </c:ser>
        <c:dLbls>
          <c:showLegendKey val="1"/>
          <c:showCatName val="1"/>
          <c:showPercent val="1"/>
        </c:dLbls>
      </c:pie3DChart>
      <c:spPr>
        <a:noFill/>
        <a:ln w="25427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1727" b="1" i="0" u="none" strike="noStrike" baseline="0">
          <a:solidFill>
            <a:schemeClr val="tx1"/>
          </a:solidFill>
          <a:latin typeface="Tahoma"/>
          <a:ea typeface="Tahoma"/>
          <a:cs typeface="Tahoma"/>
        </a:defRPr>
      </a:pPr>
      <a:endParaRPr lang="es-PE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PE"/>
  <c:chart>
    <c:autoTitleDeleted val="1"/>
    <c:plotArea>
      <c:layout>
        <c:manualLayout>
          <c:layoutTarget val="inner"/>
          <c:xMode val="edge"/>
          <c:yMode val="edge"/>
          <c:x val="0.21268656716417911"/>
          <c:y val="0.14473684210526333"/>
          <c:w val="0.76119402985074625"/>
          <c:h val="0.60782781878471226"/>
        </c:manualLayout>
      </c:layout>
      <c:barChart>
        <c:barDir val="col"/>
        <c:grouping val="stacked"/>
        <c:ser>
          <c:idx val="1"/>
          <c:order val="0"/>
          <c:tx>
            <c:strRef>
              <c:f>Sheet1!$A$2</c:f>
              <c:strCache>
                <c:ptCount val="1"/>
                <c:pt idx="0">
                  <c:v>TANGUIS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36078"/>
                    <a:invGamma/>
                  </a:srgbClr>
                </a:gs>
                <a:gs pos="50000">
                  <a:srgbClr val="FFFF00"/>
                </a:gs>
                <a:gs pos="100000">
                  <a:srgbClr val="000000">
                    <a:gamma/>
                    <a:shade val="36078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numRef>
              <c:f>Sheet1!$B$1:$N$1</c:f>
              <c:numCache>
                <c:formatCode>General</c:formatCode>
                <c:ptCount val="13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</c:numCache>
            </c:numRef>
          </c:cat>
          <c:val>
            <c:numRef>
              <c:f>Sheet1!$B$2:$N$2</c:f>
              <c:numCache>
                <c:formatCode>#,##0</c:formatCode>
                <c:ptCount val="13"/>
                <c:pt idx="0">
                  <c:v>721640.50300000003</c:v>
                </c:pt>
                <c:pt idx="1">
                  <c:v>831832.00459999952</c:v>
                </c:pt>
                <c:pt idx="2">
                  <c:v>837908.1214109927</c:v>
                </c:pt>
                <c:pt idx="3">
                  <c:v>923995.07793273183</c:v>
                </c:pt>
                <c:pt idx="4">
                  <c:v>1009975.3896636588</c:v>
                </c:pt>
                <c:pt idx="5">
                  <c:v>945520.91878589045</c:v>
                </c:pt>
                <c:pt idx="6">
                  <c:v>1104446.2674323216</c:v>
                </c:pt>
                <c:pt idx="7">
                  <c:v>1154487.2846595566</c:v>
                </c:pt>
                <c:pt idx="8">
                  <c:v>1127694.8318293684</c:v>
                </c:pt>
                <c:pt idx="9">
                  <c:v>1050246.1033634131</c:v>
                </c:pt>
                <c:pt idx="10">
                  <c:v>918334.70057424123</c:v>
                </c:pt>
                <c:pt idx="11">
                  <c:v>578744.13453650533</c:v>
                </c:pt>
                <c:pt idx="12">
                  <c:v>396326.33305988525</c:v>
                </c:pt>
              </c:numCache>
            </c:numRef>
          </c:val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PIMA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46275"/>
                    <a:invGamma/>
                  </a:srgbClr>
                </a:gs>
                <a:gs pos="50000">
                  <a:srgbClr val="00FF00"/>
                </a:gs>
                <a:gs pos="100000">
                  <a:srgbClr val="00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numRef>
              <c:f>Sheet1!$B$1:$N$1</c:f>
              <c:numCache>
                <c:formatCode>General</c:formatCode>
                <c:ptCount val="13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</c:numCache>
            </c:numRef>
          </c:cat>
          <c:val>
            <c:numRef>
              <c:f>Sheet1!$B$3:$N$3</c:f>
              <c:numCache>
                <c:formatCode>#,##0</c:formatCode>
                <c:ptCount val="13"/>
                <c:pt idx="0">
                  <c:v>4789.2976589999998</c:v>
                </c:pt>
                <c:pt idx="1">
                  <c:v>186675.58530000001</c:v>
                </c:pt>
                <c:pt idx="2">
                  <c:v>338277.27645611158</c:v>
                </c:pt>
                <c:pt idx="3">
                  <c:v>194667.76045939297</c:v>
                </c:pt>
                <c:pt idx="4">
                  <c:v>82526.661197703055</c:v>
                </c:pt>
                <c:pt idx="5">
                  <c:v>116226.41509433961</c:v>
                </c:pt>
                <c:pt idx="6">
                  <c:v>237374.89745693185</c:v>
                </c:pt>
                <c:pt idx="7">
                  <c:v>256718.62182116491</c:v>
                </c:pt>
                <c:pt idx="8">
                  <c:v>288449.54881050024</c:v>
                </c:pt>
                <c:pt idx="9">
                  <c:v>331164.88925348647</c:v>
                </c:pt>
                <c:pt idx="10">
                  <c:v>180262.51025430684</c:v>
                </c:pt>
                <c:pt idx="11">
                  <c:v>74298.605414274061</c:v>
                </c:pt>
                <c:pt idx="12">
                  <c:v>43059.885151763723</c:v>
                </c:pt>
              </c:numCache>
            </c:numRef>
          </c:val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CERRO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46275"/>
                    <a:invGamma/>
                  </a:srgbClr>
                </a:gs>
                <a:gs pos="50000">
                  <a:srgbClr val="FF0000"/>
                </a:gs>
                <a:gs pos="100000">
                  <a:srgbClr val="00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numRef>
              <c:f>Sheet1!$B$1:$N$1</c:f>
              <c:numCache>
                <c:formatCode>General</c:formatCode>
                <c:ptCount val="13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</c:numCache>
            </c:numRef>
          </c:cat>
          <c:val>
            <c:numRef>
              <c:f>Sheet1!$B$4:$N$4</c:f>
              <c:numCache>
                <c:formatCode>#,##0</c:formatCode>
                <c:ptCount val="13"/>
                <c:pt idx="0">
                  <c:v>3195.6521740000012</c:v>
                </c:pt>
                <c:pt idx="1">
                  <c:v>1463.768116</c:v>
                </c:pt>
                <c:pt idx="2">
                  <c:v>2493.8474159146845</c:v>
                </c:pt>
                <c:pt idx="3">
                  <c:v>106.64479081214105</c:v>
                </c:pt>
                <c:pt idx="4">
                  <c:v>754.7169811320756</c:v>
                </c:pt>
                <c:pt idx="5">
                  <c:v>11255.127153404424</c:v>
                </c:pt>
                <c:pt idx="6">
                  <c:v>72428.219852337977</c:v>
                </c:pt>
                <c:pt idx="7">
                  <c:v>215955.70139458581</c:v>
                </c:pt>
                <c:pt idx="8">
                  <c:v>180065.62756357668</c:v>
                </c:pt>
                <c:pt idx="9">
                  <c:v>243322.39540607043</c:v>
                </c:pt>
                <c:pt idx="10">
                  <c:v>194618.53978671043</c:v>
                </c:pt>
                <c:pt idx="11">
                  <c:v>100500.41017227231</c:v>
                </c:pt>
                <c:pt idx="12">
                  <c:v>33010.664479081184</c:v>
                </c:pt>
              </c:numCache>
            </c:numRef>
          </c:val>
        </c:ser>
        <c:ser>
          <c:idx val="0"/>
          <c:order val="3"/>
          <c:tx>
            <c:strRef>
              <c:f>Sheet1!$A$5</c:f>
              <c:strCache>
                <c:ptCount val="1"/>
                <c:pt idx="0">
                  <c:v>ASPERO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46275"/>
                    <a:invGamma/>
                  </a:srgbClr>
                </a:gs>
                <a:gs pos="50000">
                  <a:srgbClr val="0000FF"/>
                </a:gs>
                <a:gs pos="100000">
                  <a:srgbClr val="00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numRef>
              <c:f>Sheet1!$B$1:$N$1</c:f>
              <c:numCache>
                <c:formatCode>General</c:formatCode>
                <c:ptCount val="13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</c:numCache>
            </c:numRef>
          </c:cat>
          <c:val>
            <c:numRef>
              <c:f>Sheet1!$B$5:$N$5</c:f>
              <c:numCache>
                <c:formatCode>#,##0</c:formatCode>
                <c:ptCount val="13"/>
                <c:pt idx="0">
                  <c:v>51762.965399999994</c:v>
                </c:pt>
                <c:pt idx="1">
                  <c:v>46231.610090000002</c:v>
                </c:pt>
                <c:pt idx="2">
                  <c:v>94438.063986874447</c:v>
                </c:pt>
                <c:pt idx="3">
                  <c:v>36890.894175553716</c:v>
                </c:pt>
                <c:pt idx="4">
                  <c:v>54552.912223133717</c:v>
                </c:pt>
                <c:pt idx="5">
                  <c:v>63896.636587366702</c:v>
                </c:pt>
                <c:pt idx="6">
                  <c:v>125192.78096800657</c:v>
                </c:pt>
                <c:pt idx="7">
                  <c:v>72477.440525020414</c:v>
                </c:pt>
                <c:pt idx="8">
                  <c:v>147924.52830188681</c:v>
                </c:pt>
                <c:pt idx="9">
                  <c:v>105627.56357670217</c:v>
                </c:pt>
                <c:pt idx="10">
                  <c:v>53092.698933552085</c:v>
                </c:pt>
                <c:pt idx="11">
                  <c:v>34539.540607054987</c:v>
                </c:pt>
                <c:pt idx="12">
                  <c:v>20293.683347005728</c:v>
                </c:pt>
              </c:numCache>
            </c:numRef>
          </c:val>
        </c:ser>
        <c:gapWidth val="10"/>
        <c:overlap val="100"/>
        <c:axId val="126966400"/>
        <c:axId val="126968576"/>
      </c:barChart>
      <c:catAx>
        <c:axId val="126966400"/>
        <c:scaling>
          <c:orientation val="minMax"/>
        </c:scaling>
        <c:axPos val="b"/>
        <c:numFmt formatCode="General" sourceLinked="1"/>
        <c:tickLblPos val="nextTo"/>
        <c:spPr>
          <a:ln w="14272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lang="es-ES" sz="1826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PE"/>
          </a:p>
        </c:txPr>
        <c:crossAx val="126968576"/>
        <c:crosses val="autoZero"/>
        <c:lblAlgn val="ctr"/>
        <c:lblOffset val="100"/>
        <c:tickLblSkip val="1"/>
        <c:tickMarkSkip val="1"/>
      </c:catAx>
      <c:valAx>
        <c:axId val="126968576"/>
        <c:scaling>
          <c:orientation val="minMax"/>
        </c:scaling>
        <c:axPos val="l"/>
        <c:majorGridlines>
          <c:spPr>
            <a:ln w="14272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lang="es-ES" sz="1348" b="1" i="0" u="none" strike="noStrike" baseline="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es-PE"/>
                  <a:t>QUINTALES</a:t>
                </a:r>
              </a:p>
            </c:rich>
          </c:tx>
          <c:layout>
            <c:manualLayout>
              <c:xMode val="edge"/>
              <c:yMode val="edge"/>
              <c:x val="3.109452736318408E-2"/>
              <c:y val="0.34649122807017529"/>
            </c:manualLayout>
          </c:layout>
          <c:spPr>
            <a:noFill/>
            <a:ln w="28543">
              <a:noFill/>
            </a:ln>
          </c:spPr>
        </c:title>
        <c:numFmt formatCode="#,##0" sourceLinked="0"/>
        <c:tickLblPos val="nextTo"/>
        <c:spPr>
          <a:ln w="14272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lang="es-ES" sz="1826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PE"/>
          </a:p>
        </c:txPr>
        <c:crossAx val="126966400"/>
        <c:crosses val="autoZero"/>
        <c:crossBetween val="between"/>
      </c:valAx>
      <c:spPr>
        <a:noFill/>
        <a:ln w="14272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24875621890547275"/>
          <c:y val="2.8508771929824584E-2"/>
          <c:w val="0.59950248756218871"/>
          <c:h val="8.3333333333333343E-2"/>
        </c:manualLayout>
      </c:layout>
      <c:spPr>
        <a:noFill/>
        <a:ln w="14272">
          <a:solidFill>
            <a:srgbClr val="FFFFFF"/>
          </a:solidFill>
          <a:prstDash val="solid"/>
        </a:ln>
      </c:spPr>
      <c:txPr>
        <a:bodyPr/>
        <a:lstStyle/>
        <a:p>
          <a:pPr>
            <a:defRPr lang="es-ES" sz="1860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s-PE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23" b="1" i="0" u="none" strike="noStrike" baseline="0">
          <a:solidFill>
            <a:schemeClr val="tx1"/>
          </a:solidFill>
          <a:latin typeface="Tahoma"/>
          <a:ea typeface="Tahoma"/>
          <a:cs typeface="Tahoma"/>
        </a:defRPr>
      </a:pPr>
      <a:endParaRPr lang="es-PE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PE"/>
  <c:chart>
    <c:autoTitleDeleted val="1"/>
    <c:plotArea>
      <c:layout>
        <c:manualLayout>
          <c:layoutTarget val="inner"/>
          <c:xMode val="edge"/>
          <c:yMode val="edge"/>
          <c:x val="0.10984150846502516"/>
          <c:y val="4.9620876921023779E-2"/>
          <c:w val="0.87092416678151763"/>
          <c:h val="0.73796569105524135"/>
        </c:manualLayout>
      </c:layout>
      <c:barChart>
        <c:barDir val="col"/>
        <c:grouping val="stacked"/>
        <c:ser>
          <c:idx val="1"/>
          <c:order val="0"/>
          <c:tx>
            <c:strRef>
              <c:f>Sheet1!$B$1</c:f>
              <c:strCache>
                <c:ptCount val="1"/>
                <c:pt idx="0">
                  <c:v>tm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36078"/>
                    <a:invGamma/>
                  </a:srgbClr>
                </a:gs>
                <a:gs pos="50000">
                  <a:srgbClr val="FF9900"/>
                </a:gs>
                <a:gs pos="100000">
                  <a:srgbClr val="000000">
                    <a:gamma/>
                    <a:shade val="36078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numRef>
              <c:f>Sheet1!$A$3:$A$23</c:f>
              <c:numCache>
                <c:formatCode>General</c:formatCode>
                <c:ptCount val="2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</c:numCache>
            </c:numRef>
          </c:cat>
          <c:val>
            <c:numRef>
              <c:f>Sheet1!$B$3:$B$23</c:f>
              <c:numCache>
                <c:formatCode>#,##0.0</c:formatCode>
                <c:ptCount val="21"/>
                <c:pt idx="0">
                  <c:v>3020</c:v>
                </c:pt>
                <c:pt idx="1">
                  <c:v>2900</c:v>
                </c:pt>
                <c:pt idx="2">
                  <c:v>3460</c:v>
                </c:pt>
                <c:pt idx="3">
                  <c:v>3300</c:v>
                </c:pt>
                <c:pt idx="4">
                  <c:v>3740</c:v>
                </c:pt>
                <c:pt idx="5">
                  <c:v>2790</c:v>
                </c:pt>
                <c:pt idx="6">
                  <c:v>3360</c:v>
                </c:pt>
                <c:pt idx="7">
                  <c:v>3330</c:v>
                </c:pt>
                <c:pt idx="8">
                  <c:v>3450</c:v>
                </c:pt>
                <c:pt idx="9">
                  <c:v>3280</c:v>
                </c:pt>
                <c:pt idx="10">
                  <c:v>3130</c:v>
                </c:pt>
                <c:pt idx="11">
                  <c:v>3410</c:v>
                </c:pt>
                <c:pt idx="12">
                  <c:v>3160</c:v>
                </c:pt>
                <c:pt idx="13">
                  <c:v>3100</c:v>
                </c:pt>
                <c:pt idx="14">
                  <c:v>3230</c:v>
                </c:pt>
                <c:pt idx="15">
                  <c:v>3590</c:v>
                </c:pt>
                <c:pt idx="16">
                  <c:v>3520</c:v>
                </c:pt>
                <c:pt idx="17">
                  <c:v>3900</c:v>
                </c:pt>
                <c:pt idx="18">
                  <c:v>4010</c:v>
                </c:pt>
                <c:pt idx="19">
                  <c:v>4370</c:v>
                </c:pt>
                <c:pt idx="20">
                  <c:v>4360</c:v>
                </c:pt>
              </c:numCache>
            </c:numRef>
          </c:val>
        </c:ser>
        <c:gapWidth val="50"/>
        <c:overlap val="100"/>
        <c:axId val="127052032"/>
        <c:axId val="127134336"/>
      </c:barChart>
      <c:catAx>
        <c:axId val="127052032"/>
        <c:scaling>
          <c:orientation val="minMax"/>
        </c:scaling>
        <c:axPos val="b"/>
        <c:numFmt formatCode="General" sourceLinked="1"/>
        <c:tickLblPos val="nextTo"/>
        <c:spPr>
          <a:ln w="14272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lang="es-ES" sz="1800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PE"/>
          </a:p>
        </c:txPr>
        <c:crossAx val="127134336"/>
        <c:crosses val="autoZero"/>
        <c:lblAlgn val="ctr"/>
        <c:lblOffset val="100"/>
        <c:tickLblSkip val="1"/>
        <c:tickMarkSkip val="1"/>
      </c:catAx>
      <c:valAx>
        <c:axId val="127134336"/>
        <c:scaling>
          <c:orientation val="minMax"/>
        </c:scaling>
        <c:axPos val="l"/>
        <c:majorGridlines>
          <c:spPr>
            <a:ln w="14272">
              <a:solidFill>
                <a:srgbClr val="FFFFFF"/>
              </a:solidFill>
              <a:prstDash val="solid"/>
            </a:ln>
          </c:spPr>
        </c:majorGridlines>
        <c:numFmt formatCode="#,##0" sourceLinked="0"/>
        <c:tickLblPos val="nextTo"/>
        <c:spPr>
          <a:ln w="14272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lang="es-ES" sz="1800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PE"/>
          </a:p>
        </c:txPr>
        <c:crossAx val="127052032"/>
        <c:crosses val="autoZero"/>
        <c:crossBetween val="between"/>
      </c:valAx>
      <c:spPr>
        <a:noFill/>
        <a:ln w="14272">
          <a:solidFill>
            <a:srgbClr val="FFFFFF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023" b="1" i="0" u="none" strike="noStrike" baseline="0">
          <a:solidFill>
            <a:schemeClr val="tx1"/>
          </a:solidFill>
          <a:latin typeface="Tahoma"/>
          <a:ea typeface="Tahoma"/>
          <a:cs typeface="Tahoma"/>
        </a:defRPr>
      </a:pPr>
      <a:endParaRPr lang="es-PE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autoTitleDeleted val="1"/>
    <c:plotArea>
      <c:layout>
        <c:manualLayout>
          <c:layoutTarget val="inner"/>
          <c:xMode val="edge"/>
          <c:yMode val="edge"/>
          <c:x val="0.10984150846502516"/>
          <c:y val="4.9620876921023779E-2"/>
          <c:w val="0.87092416678151763"/>
          <c:h val="0.73796569105524135"/>
        </c:manualLayout>
      </c:layout>
      <c:barChart>
        <c:barDir val="col"/>
        <c:grouping val="stacked"/>
        <c:ser>
          <c:idx val="1"/>
          <c:order val="0"/>
          <c:tx>
            <c:strRef>
              <c:f>Sheet1!$B$1</c:f>
              <c:strCache>
                <c:ptCount val="1"/>
                <c:pt idx="0">
                  <c:v>tm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36078"/>
                    <a:invGamma/>
                  </a:srgbClr>
                </a:gs>
                <a:gs pos="50000">
                  <a:srgbClr val="FFCC00"/>
                </a:gs>
                <a:gs pos="100000">
                  <a:srgbClr val="000000">
                    <a:gamma/>
                    <a:shade val="36078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strRef>
              <c:f>Sheet1!$A$2:$A$18</c:f>
              <c:strCache>
                <c:ptCount val="17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2005*</c:v>
                </c:pt>
                <c:pt idx="12">
                  <c:v>2006*</c:v>
                </c:pt>
                <c:pt idx="13">
                  <c:v>2007</c:v>
                </c:pt>
                <c:pt idx="14">
                  <c:v>2008*</c:v>
                </c:pt>
                <c:pt idx="15">
                  <c:v>2009**</c:v>
                </c:pt>
                <c:pt idx="16">
                  <c:v>2010*</c:v>
                </c:pt>
              </c:strCache>
            </c:strRef>
          </c:cat>
          <c:val>
            <c:numRef>
              <c:f>Sheet1!$B$2:$B$18</c:f>
              <c:numCache>
                <c:formatCode>#,##0.00</c:formatCode>
                <c:ptCount val="17"/>
                <c:pt idx="0">
                  <c:v>0.84200000000000053</c:v>
                </c:pt>
                <c:pt idx="1">
                  <c:v>2.222</c:v>
                </c:pt>
                <c:pt idx="2">
                  <c:v>1.466</c:v>
                </c:pt>
                <c:pt idx="3">
                  <c:v>1.907</c:v>
                </c:pt>
                <c:pt idx="4">
                  <c:v>2.5309999999999997</c:v>
                </c:pt>
                <c:pt idx="5">
                  <c:v>3.0759999999999987</c:v>
                </c:pt>
                <c:pt idx="6">
                  <c:v>3.4279999999999999</c:v>
                </c:pt>
                <c:pt idx="7">
                  <c:v>4.3319999999999999</c:v>
                </c:pt>
                <c:pt idx="8">
                  <c:v>5.1499999999999995</c:v>
                </c:pt>
                <c:pt idx="9">
                  <c:v>6.093</c:v>
                </c:pt>
                <c:pt idx="10">
                  <c:v>5.0839999999999996</c:v>
                </c:pt>
                <c:pt idx="11">
                  <c:v>5.2</c:v>
                </c:pt>
                <c:pt idx="12">
                  <c:v>4.5999999999999996</c:v>
                </c:pt>
                <c:pt idx="13">
                  <c:v>5.4349999999999996</c:v>
                </c:pt>
                <c:pt idx="14">
                  <c:v>5.9779999999999998</c:v>
                </c:pt>
                <c:pt idx="15">
                  <c:v>5.5</c:v>
                </c:pt>
                <c:pt idx="16" formatCode="General">
                  <c:v>6.45</c:v>
                </c:pt>
              </c:numCache>
            </c:numRef>
          </c:val>
        </c:ser>
        <c:gapWidth val="50"/>
        <c:overlap val="100"/>
        <c:axId val="127352192"/>
        <c:axId val="127607936"/>
      </c:barChart>
      <c:catAx>
        <c:axId val="127352192"/>
        <c:scaling>
          <c:orientation val="minMax"/>
        </c:scaling>
        <c:axPos val="b"/>
        <c:numFmt formatCode="General" sourceLinked="1"/>
        <c:tickLblPos val="nextTo"/>
        <c:spPr>
          <a:ln w="14272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lang="es-ES" sz="1800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PE"/>
          </a:p>
        </c:txPr>
        <c:crossAx val="127607936"/>
        <c:crosses val="autoZero"/>
        <c:lblAlgn val="ctr"/>
        <c:lblOffset val="100"/>
        <c:tickLblSkip val="1"/>
        <c:tickMarkSkip val="1"/>
      </c:catAx>
      <c:valAx>
        <c:axId val="127607936"/>
        <c:scaling>
          <c:orientation val="minMax"/>
        </c:scaling>
        <c:axPos val="l"/>
        <c:majorGridlines>
          <c:spPr>
            <a:ln w="14272">
              <a:solidFill>
                <a:srgbClr val="FFFFFF"/>
              </a:solidFill>
              <a:prstDash val="solid"/>
            </a:ln>
          </c:spPr>
        </c:majorGridlines>
        <c:numFmt formatCode="#,##0" sourceLinked="0"/>
        <c:tickLblPos val="nextTo"/>
        <c:spPr>
          <a:ln w="14272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lang="es-ES" sz="1800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PE"/>
          </a:p>
        </c:txPr>
        <c:crossAx val="127352192"/>
        <c:crosses val="autoZero"/>
        <c:crossBetween val="between"/>
      </c:valAx>
      <c:spPr>
        <a:noFill/>
        <a:ln w="14272">
          <a:solidFill>
            <a:srgbClr val="FFFFFF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023" b="1" i="0" u="none" strike="noStrike" baseline="0">
          <a:solidFill>
            <a:schemeClr val="tx1"/>
          </a:solidFill>
          <a:latin typeface="Tahoma"/>
          <a:ea typeface="Tahoma"/>
          <a:cs typeface="Tahoma"/>
        </a:defRPr>
      </a:pPr>
      <a:endParaRPr lang="es-PE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autoTitleDeleted val="1"/>
    <c:plotArea>
      <c:layout>
        <c:manualLayout>
          <c:layoutTarget val="inner"/>
          <c:xMode val="edge"/>
          <c:yMode val="edge"/>
          <c:x val="0.17656981972509725"/>
          <c:y val="0.12263261094970694"/>
          <c:w val="0.79975716519372442"/>
          <c:h val="0.636270775801004"/>
        </c:manualLayout>
      </c:layout>
      <c:barChart>
        <c:barDir val="col"/>
        <c:grouping val="stacked"/>
        <c:ser>
          <c:idx val="1"/>
          <c:order val="0"/>
          <c:tx>
            <c:strRef>
              <c:f>Sheet1!$A$2</c:f>
              <c:strCache>
                <c:ptCount val="1"/>
                <c:pt idx="0">
                  <c:v>CONFECCIONES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36078"/>
                    <a:invGamma/>
                  </a:srgbClr>
                </a:gs>
                <a:gs pos="50000">
                  <a:srgbClr val="FFCC00"/>
                </a:gs>
                <a:gs pos="100000">
                  <a:srgbClr val="000000">
                    <a:gamma/>
                    <a:shade val="36078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numRef>
              <c:f>Sheet1!$B$1:$O$1</c:f>
              <c:numCache>
                <c:formatCode>General</c:formatCode>
                <c:ptCount val="14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 formatCode="mmm\-yy">
                  <c:v>40603</c:v>
                </c:pt>
              </c:numCache>
            </c:numRef>
          </c:cat>
          <c:val>
            <c:numRef>
              <c:f>Sheet1!$B$2:$O$2</c:f>
              <c:numCache>
                <c:formatCode>#,##0.0</c:formatCode>
                <c:ptCount val="14"/>
                <c:pt idx="0">
                  <c:v>337171.73631000012</c:v>
                </c:pt>
                <c:pt idx="1">
                  <c:v>414404.28689000005</c:v>
                </c:pt>
                <c:pt idx="2">
                  <c:v>505963.47535999998</c:v>
                </c:pt>
                <c:pt idx="3">
                  <c:v>507213.4819999999</c:v>
                </c:pt>
                <c:pt idx="4">
                  <c:v>532114.397</c:v>
                </c:pt>
                <c:pt idx="5">
                  <c:v>654645</c:v>
                </c:pt>
                <c:pt idx="6">
                  <c:v>887313.10000000009</c:v>
                </c:pt>
                <c:pt idx="7">
                  <c:v>1062578.3</c:v>
                </c:pt>
                <c:pt idx="8">
                  <c:v>1209180</c:v>
                </c:pt>
                <c:pt idx="9">
                  <c:v>1410579.1</c:v>
                </c:pt>
                <c:pt idx="10">
                  <c:v>1652231.6</c:v>
                </c:pt>
                <c:pt idx="11">
                  <c:v>1173379.9000000004</c:v>
                </c:pt>
                <c:pt idx="12">
                  <c:v>1199963.0000000002</c:v>
                </c:pt>
                <c:pt idx="13">
                  <c:v>310272.40000000002</c:v>
                </c:pt>
              </c:numCache>
            </c:numRef>
          </c:val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FIBRA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numRef>
              <c:f>Sheet1!$B$1:$O$1</c:f>
              <c:numCache>
                <c:formatCode>General</c:formatCode>
                <c:ptCount val="14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 formatCode="mmm\-yy">
                  <c:v>40603</c:v>
                </c:pt>
              </c:numCache>
            </c:numRef>
          </c:cat>
          <c:val>
            <c:numRef>
              <c:f>Sheet1!$B$3:$O$3</c:f>
              <c:numCache>
                <c:formatCode>#,##0.0</c:formatCode>
                <c:ptCount val="14"/>
                <c:pt idx="0">
                  <c:v>39359.98317</c:v>
                </c:pt>
                <c:pt idx="1">
                  <c:v>50571.114370000003</c:v>
                </c:pt>
                <c:pt idx="2">
                  <c:v>72511.666839999962</c:v>
                </c:pt>
                <c:pt idx="3">
                  <c:v>46112.577430000005</c:v>
                </c:pt>
                <c:pt idx="4">
                  <c:v>47492.094999999994</c:v>
                </c:pt>
                <c:pt idx="5">
                  <c:v>55828.499999999993</c:v>
                </c:pt>
                <c:pt idx="6">
                  <c:v>66764.5</c:v>
                </c:pt>
                <c:pt idx="7">
                  <c:v>66766.400000000009</c:v>
                </c:pt>
                <c:pt idx="8">
                  <c:v>81441</c:v>
                </c:pt>
                <c:pt idx="9">
                  <c:v>92496.500000000015</c:v>
                </c:pt>
                <c:pt idx="10">
                  <c:v>85164.599999999991</c:v>
                </c:pt>
                <c:pt idx="11">
                  <c:v>69314.400000000009</c:v>
                </c:pt>
                <c:pt idx="12">
                  <c:v>99440.4</c:v>
                </c:pt>
                <c:pt idx="13">
                  <c:v>27960.899999999987</c:v>
                </c:pt>
              </c:numCache>
            </c:numRef>
          </c:val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HILADOS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46275"/>
                    <a:invGamma/>
                  </a:srgbClr>
                </a:gs>
                <a:gs pos="50000">
                  <a:srgbClr val="FF0000"/>
                </a:gs>
                <a:gs pos="100000">
                  <a:srgbClr val="00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numRef>
              <c:f>Sheet1!$B$1:$O$1</c:f>
              <c:numCache>
                <c:formatCode>General</c:formatCode>
                <c:ptCount val="14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 formatCode="mmm\-yy">
                  <c:v>40603</c:v>
                </c:pt>
              </c:numCache>
            </c:numRef>
          </c:cat>
          <c:val>
            <c:numRef>
              <c:f>Sheet1!$B$4:$O$4</c:f>
              <c:numCache>
                <c:formatCode>#,##0.0</c:formatCode>
                <c:ptCount val="14"/>
                <c:pt idx="0">
                  <c:v>75401.838669999997</c:v>
                </c:pt>
                <c:pt idx="1">
                  <c:v>59317.485000000001</c:v>
                </c:pt>
                <c:pt idx="2">
                  <c:v>60484.888870000024</c:v>
                </c:pt>
                <c:pt idx="3">
                  <c:v>53024.758500000011</c:v>
                </c:pt>
                <c:pt idx="4">
                  <c:v>47603.934000000001</c:v>
                </c:pt>
                <c:pt idx="5">
                  <c:v>58575.8</c:v>
                </c:pt>
                <c:pt idx="6">
                  <c:v>74336.700000000012</c:v>
                </c:pt>
                <c:pt idx="7">
                  <c:v>74986.8</c:v>
                </c:pt>
                <c:pt idx="8">
                  <c:v>86887.900000000009</c:v>
                </c:pt>
                <c:pt idx="9">
                  <c:v>95207.499999999971</c:v>
                </c:pt>
                <c:pt idx="10">
                  <c:v>102999.5</c:v>
                </c:pt>
                <c:pt idx="11">
                  <c:v>78076.800000000003</c:v>
                </c:pt>
                <c:pt idx="12">
                  <c:v>113492.9</c:v>
                </c:pt>
                <c:pt idx="13">
                  <c:v>30555.800000000003</c:v>
                </c:pt>
              </c:numCache>
            </c:numRef>
          </c:val>
        </c:ser>
        <c:ser>
          <c:idx val="0"/>
          <c:order val="3"/>
          <c:tx>
            <c:strRef>
              <c:f>Sheet1!$A$5</c:f>
              <c:strCache>
                <c:ptCount val="1"/>
                <c:pt idx="0">
                  <c:v>TEJIDOS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36078"/>
                    <a:invGamma/>
                  </a:srgbClr>
                </a:gs>
                <a:gs pos="50000">
                  <a:srgbClr val="3366FF"/>
                </a:gs>
                <a:gs pos="100000">
                  <a:srgbClr val="000000">
                    <a:gamma/>
                    <a:shade val="36078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numRef>
              <c:f>Sheet1!$B$1:$O$1</c:f>
              <c:numCache>
                <c:formatCode>General</c:formatCode>
                <c:ptCount val="14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 formatCode="mmm\-yy">
                  <c:v>40603</c:v>
                </c:pt>
              </c:numCache>
            </c:numRef>
          </c:cat>
          <c:val>
            <c:numRef>
              <c:f>Sheet1!$B$5:$O$5</c:f>
              <c:numCache>
                <c:formatCode>#,##0.0</c:formatCode>
                <c:ptCount val="14"/>
                <c:pt idx="0">
                  <c:v>81620.532809999961</c:v>
                </c:pt>
                <c:pt idx="1">
                  <c:v>51114.169419999998</c:v>
                </c:pt>
                <c:pt idx="2">
                  <c:v>61719.981940000005</c:v>
                </c:pt>
                <c:pt idx="3">
                  <c:v>57876.342750000003</c:v>
                </c:pt>
                <c:pt idx="4">
                  <c:v>49442.858000000022</c:v>
                </c:pt>
                <c:pt idx="5">
                  <c:v>54204.2</c:v>
                </c:pt>
                <c:pt idx="6">
                  <c:v>63963.7</c:v>
                </c:pt>
                <c:pt idx="7">
                  <c:v>70779.199999999997</c:v>
                </c:pt>
                <c:pt idx="8">
                  <c:v>95061.3</c:v>
                </c:pt>
                <c:pt idx="9">
                  <c:v>138183.29999999999</c:v>
                </c:pt>
                <c:pt idx="10">
                  <c:v>185451.09999999998</c:v>
                </c:pt>
                <c:pt idx="11">
                  <c:v>173997.80000000002</c:v>
                </c:pt>
                <c:pt idx="12">
                  <c:v>144800.6</c:v>
                </c:pt>
                <c:pt idx="13">
                  <c:v>43412.3</c:v>
                </c:pt>
              </c:numCache>
            </c:numRef>
          </c:val>
        </c:ser>
        <c:gapWidth val="10"/>
        <c:overlap val="100"/>
        <c:axId val="127764736"/>
        <c:axId val="127767680"/>
      </c:barChart>
      <c:catAx>
        <c:axId val="127764736"/>
        <c:scaling>
          <c:orientation val="minMax"/>
        </c:scaling>
        <c:axPos val="b"/>
        <c:numFmt formatCode="General" sourceLinked="1"/>
        <c:tickLblPos val="nextTo"/>
        <c:spPr>
          <a:ln w="14272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lang="es-ES" sz="2163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PE"/>
          </a:p>
        </c:txPr>
        <c:crossAx val="127767680"/>
        <c:crosses val="autoZero"/>
        <c:lblAlgn val="ctr"/>
        <c:lblOffset val="100"/>
        <c:tickLblSkip val="1"/>
        <c:tickMarkSkip val="1"/>
      </c:catAx>
      <c:valAx>
        <c:axId val="127767680"/>
        <c:scaling>
          <c:orientation val="minMax"/>
        </c:scaling>
        <c:axPos val="l"/>
        <c:majorGridlines>
          <c:spPr>
            <a:ln w="14272">
              <a:solidFill>
                <a:srgbClr val="FFFFFF"/>
              </a:solidFill>
              <a:prstDash val="solid"/>
            </a:ln>
          </c:spPr>
        </c:majorGridlines>
        <c:numFmt formatCode="#,##0" sourceLinked="0"/>
        <c:tickLblPos val="nextTo"/>
        <c:spPr>
          <a:ln w="14272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lang="es-ES" sz="2163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PE"/>
          </a:p>
        </c:txPr>
        <c:crossAx val="127764736"/>
        <c:crosses val="autoZero"/>
        <c:crossBetween val="between"/>
      </c:valAx>
      <c:spPr>
        <a:noFill/>
        <a:ln w="14272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8834120317400152"/>
          <c:y val="5.0408073175989884E-3"/>
          <c:w val="0.7475124378109449"/>
          <c:h val="8.3333333333333343E-2"/>
        </c:manualLayout>
      </c:layout>
      <c:spPr>
        <a:noFill/>
        <a:ln w="14272">
          <a:solidFill>
            <a:srgbClr val="FFFFFF"/>
          </a:solidFill>
          <a:prstDash val="solid"/>
        </a:ln>
      </c:spPr>
      <c:txPr>
        <a:bodyPr/>
        <a:lstStyle/>
        <a:p>
          <a:pPr>
            <a:defRPr lang="es-ES" sz="1860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s-PE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23" b="1" i="0" u="none" strike="noStrike" baseline="0">
          <a:solidFill>
            <a:schemeClr val="tx1"/>
          </a:solidFill>
          <a:latin typeface="Tahoma"/>
          <a:ea typeface="Tahoma"/>
          <a:cs typeface="Tahoma"/>
        </a:defRPr>
      </a:pPr>
      <a:endParaRPr lang="es-PE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autoTitleDeleted val="1"/>
    <c:plotArea>
      <c:layout>
        <c:manualLayout>
          <c:layoutTarget val="inner"/>
          <c:xMode val="edge"/>
          <c:yMode val="edge"/>
          <c:x val="0.21393034825870649"/>
          <c:y val="0.14473684210526333"/>
          <c:w val="0.76119402985074625"/>
          <c:h val="0.67301686702460772"/>
        </c:manualLayout>
      </c:layout>
      <c:barChart>
        <c:barDir val="col"/>
        <c:grouping val="stacked"/>
        <c:ser>
          <c:idx val="1"/>
          <c:order val="0"/>
          <c:tx>
            <c:strRef>
              <c:f>Sheet1!$A$2</c:f>
              <c:strCache>
                <c:ptCount val="1"/>
                <c:pt idx="0">
                  <c:v>PRODUCCION NACIONAL - EXPORTACION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36078"/>
                    <a:invGamma/>
                  </a:srgbClr>
                </a:gs>
                <a:gs pos="50000">
                  <a:srgbClr val="FFFF00"/>
                </a:gs>
                <a:gs pos="100000">
                  <a:srgbClr val="000000">
                    <a:gamma/>
                    <a:shade val="36078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numRef>
              <c:f>Sheet1!$B$1:$N$1</c:f>
              <c:numCache>
                <c:formatCode>General</c:formatCode>
                <c:ptCount val="13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</c:numCache>
            </c:numRef>
          </c:cat>
          <c:val>
            <c:numRef>
              <c:f>Sheet1!$B$2:$N$2</c:f>
              <c:numCache>
                <c:formatCode>#,##0</c:formatCode>
                <c:ptCount val="13"/>
                <c:pt idx="0">
                  <c:v>745735.59209999966</c:v>
                </c:pt>
                <c:pt idx="1">
                  <c:v>1046961.403</c:v>
                </c:pt>
                <c:pt idx="2">
                  <c:v>1144861.2590000001</c:v>
                </c:pt>
                <c:pt idx="3">
                  <c:v>1022792.6699999997</c:v>
                </c:pt>
                <c:pt idx="4">
                  <c:v>1006114.564</c:v>
                </c:pt>
                <c:pt idx="5">
                  <c:v>956156.53009999997</c:v>
                </c:pt>
                <c:pt idx="6">
                  <c:v>1477767.7922018368</c:v>
                </c:pt>
                <c:pt idx="7">
                  <c:v>1662390.1247963361</c:v>
                </c:pt>
                <c:pt idx="8">
                  <c:v>1662986.2446295035</c:v>
                </c:pt>
                <c:pt idx="9">
                  <c:v>1697939.1542773799</c:v>
                </c:pt>
                <c:pt idx="10">
                  <c:v>1328902.6466003782</c:v>
                </c:pt>
                <c:pt idx="11">
                  <c:v>755471.58439562889</c:v>
                </c:pt>
                <c:pt idx="12">
                  <c:v>484445.73637616431</c:v>
                </c:pt>
              </c:numCache>
            </c:numRef>
          </c:val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IMPORTACION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46275"/>
                    <a:invGamma/>
                  </a:srgbClr>
                </a:gs>
                <a:gs pos="50000">
                  <a:srgbClr val="00FF00"/>
                </a:gs>
                <a:gs pos="100000">
                  <a:srgbClr val="00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numRef>
              <c:f>Sheet1!$B$1:$N$1</c:f>
              <c:numCache>
                <c:formatCode>General</c:formatCode>
                <c:ptCount val="13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</c:numCache>
            </c:numRef>
          </c:cat>
          <c:val>
            <c:numRef>
              <c:f>Sheet1!$B$3:$N$3</c:f>
              <c:numCache>
                <c:formatCode>#,##0</c:formatCode>
                <c:ptCount val="13"/>
                <c:pt idx="0">
                  <c:v>962282.60869999998</c:v>
                </c:pt>
                <c:pt idx="1">
                  <c:v>939369.5651999996</c:v>
                </c:pt>
                <c:pt idx="2">
                  <c:v>694911.04819999996</c:v>
                </c:pt>
                <c:pt idx="3">
                  <c:v>861220.75349999999</c:v>
                </c:pt>
                <c:pt idx="4">
                  <c:v>861327.30740000005</c:v>
                </c:pt>
                <c:pt idx="5">
                  <c:v>870738.67180000001</c:v>
                </c:pt>
                <c:pt idx="6">
                  <c:v>793210.71347473643</c:v>
                </c:pt>
                <c:pt idx="7">
                  <c:v>1035611.7207124387</c:v>
                </c:pt>
                <c:pt idx="8">
                  <c:v>840176.66723986296</c:v>
                </c:pt>
                <c:pt idx="9">
                  <c:v>1329873.9850572206</c:v>
                </c:pt>
                <c:pt idx="10">
                  <c:v>1176010.8422233835</c:v>
                </c:pt>
                <c:pt idx="11">
                  <c:v>1036199.6882695433</c:v>
                </c:pt>
                <c:pt idx="12">
                  <c:v>1542307.6431281513</c:v>
                </c:pt>
              </c:numCache>
            </c:numRef>
          </c:val>
        </c:ser>
        <c:gapWidth val="10"/>
        <c:overlap val="100"/>
        <c:axId val="127976960"/>
        <c:axId val="127978496"/>
      </c:barChart>
      <c:catAx>
        <c:axId val="127976960"/>
        <c:scaling>
          <c:orientation val="minMax"/>
        </c:scaling>
        <c:axPos val="b"/>
        <c:numFmt formatCode="General" sourceLinked="1"/>
        <c:tickLblPos val="nextTo"/>
        <c:spPr>
          <a:ln w="14272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lang="es-ES" sz="1826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PE"/>
          </a:p>
        </c:txPr>
        <c:crossAx val="127978496"/>
        <c:crosses val="autoZero"/>
        <c:lblAlgn val="ctr"/>
        <c:lblOffset val="100"/>
        <c:tickLblSkip val="1"/>
        <c:tickMarkSkip val="1"/>
      </c:catAx>
      <c:valAx>
        <c:axId val="127978496"/>
        <c:scaling>
          <c:orientation val="minMax"/>
        </c:scaling>
        <c:axPos val="l"/>
        <c:majorGridlines>
          <c:spPr>
            <a:ln w="14272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lang="es-ES" sz="1348" b="1" i="0" u="none" strike="noStrike" baseline="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es-PE"/>
                  <a:t>QUINTALES</a:t>
                </a:r>
              </a:p>
            </c:rich>
          </c:tx>
          <c:layout>
            <c:manualLayout>
              <c:xMode val="edge"/>
              <c:yMode val="edge"/>
              <c:x val="3.2338308457711462E-2"/>
              <c:y val="0.41008771929824595"/>
            </c:manualLayout>
          </c:layout>
          <c:spPr>
            <a:noFill/>
            <a:ln w="28543">
              <a:noFill/>
            </a:ln>
          </c:spPr>
        </c:title>
        <c:numFmt formatCode="#,##0" sourceLinked="0"/>
        <c:tickLblPos val="nextTo"/>
        <c:spPr>
          <a:ln w="14272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lang="es-ES" sz="1826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PE"/>
          </a:p>
        </c:txPr>
        <c:crossAx val="127976960"/>
        <c:crosses val="autoZero"/>
        <c:crossBetween val="between"/>
      </c:valAx>
      <c:spPr>
        <a:noFill/>
        <a:ln w="14272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9.1933781264369629E-2"/>
          <c:y val="2.1515260396883246E-2"/>
          <c:w val="0.8917910447761197"/>
          <c:h val="8.3333333333333343E-2"/>
        </c:manualLayout>
      </c:layout>
      <c:spPr>
        <a:noFill/>
        <a:ln w="14272">
          <a:solidFill>
            <a:srgbClr val="FFFFFF"/>
          </a:solidFill>
          <a:prstDash val="solid"/>
        </a:ln>
      </c:spPr>
      <c:txPr>
        <a:bodyPr/>
        <a:lstStyle/>
        <a:p>
          <a:pPr>
            <a:defRPr lang="es-ES" sz="1860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s-PE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23" b="1" i="0" u="none" strike="noStrike" baseline="0">
          <a:solidFill>
            <a:schemeClr val="tx1"/>
          </a:solidFill>
          <a:latin typeface="Tahoma"/>
          <a:ea typeface="Tahoma"/>
          <a:cs typeface="Tahoma"/>
        </a:defRPr>
      </a:pPr>
      <a:endParaRPr lang="es-PE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autoTitleDeleted val="1"/>
    <c:plotArea>
      <c:layout>
        <c:manualLayout>
          <c:layoutTarget val="inner"/>
          <c:xMode val="edge"/>
          <c:yMode val="edge"/>
          <c:x val="0.21268656716417911"/>
          <c:y val="0.14473684210526333"/>
          <c:w val="0.76119402985074625"/>
          <c:h val="0.63651100001026606"/>
        </c:manualLayout>
      </c:layout>
      <c:barChart>
        <c:barDir val="col"/>
        <c:grouping val="stacked"/>
        <c:ser>
          <c:idx val="1"/>
          <c:order val="0"/>
          <c:tx>
            <c:strRef>
              <c:f>Sheet1!$A$2</c:f>
              <c:strCache>
                <c:ptCount val="1"/>
                <c:pt idx="0">
                  <c:v>PIMA Y PIMA-S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36078"/>
                    <a:invGamma/>
                  </a:srgbClr>
                </a:gs>
                <a:gs pos="50000">
                  <a:srgbClr val="FFFF00"/>
                </a:gs>
                <a:gs pos="100000">
                  <a:srgbClr val="000000">
                    <a:gamma/>
                    <a:shade val="36078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numRef>
              <c:f>Sheet1!$B$1:$O$1</c:f>
              <c:numCache>
                <c:formatCode>General</c:formatCode>
                <c:ptCount val="14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 formatCode="mmm\-yy">
                  <c:v>40603</c:v>
                </c:pt>
              </c:numCache>
            </c:numRef>
          </c:cat>
          <c:val>
            <c:numRef>
              <c:f>Sheet1!$B$2:$O$2</c:f>
              <c:numCache>
                <c:formatCode>#,##0</c:formatCode>
                <c:ptCount val="14"/>
                <c:pt idx="0">
                  <c:v>170065.21740000008</c:v>
                </c:pt>
                <c:pt idx="1">
                  <c:v>124934.78260000001</c:v>
                </c:pt>
                <c:pt idx="2">
                  <c:v>15000</c:v>
                </c:pt>
                <c:pt idx="3">
                  <c:v>20043.47826</c:v>
                </c:pt>
                <c:pt idx="4">
                  <c:v>85152.710219999979</c:v>
                </c:pt>
                <c:pt idx="5">
                  <c:v>223778.86629999991</c:v>
                </c:pt>
                <c:pt idx="6">
                  <c:v>179957.09848169182</c:v>
                </c:pt>
                <c:pt idx="7">
                  <c:v>194771.46012870458</c:v>
                </c:pt>
                <c:pt idx="8">
                  <c:v>32548.826381126873</c:v>
                </c:pt>
                <c:pt idx="9">
                  <c:v>77234.042553191408</c:v>
                </c:pt>
                <c:pt idx="10">
                  <c:v>157187.9664107126</c:v>
                </c:pt>
                <c:pt idx="11">
                  <c:v>46341.44405716969</c:v>
                </c:pt>
                <c:pt idx="12">
                  <c:v>68086.451189051077</c:v>
                </c:pt>
                <c:pt idx="13">
                  <c:v>104167.1571901931</c:v>
                </c:pt>
              </c:numCache>
            </c:numRef>
          </c:val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OTROS</c:v>
                </c:pt>
              </c:strCache>
            </c:strRef>
          </c:tx>
          <c:spPr>
            <a:gradFill rotWithShape="0">
              <a:gsLst>
                <a:gs pos="0">
                  <a:srgbClr val="000000">
                    <a:gamma/>
                    <a:shade val="46275"/>
                    <a:invGamma/>
                  </a:srgbClr>
                </a:gs>
                <a:gs pos="50000">
                  <a:srgbClr val="00FF00"/>
                </a:gs>
                <a:gs pos="100000">
                  <a:srgbClr val="00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8543">
              <a:noFill/>
            </a:ln>
          </c:spPr>
          <c:cat>
            <c:numRef>
              <c:f>Sheet1!$B$1:$O$1</c:f>
              <c:numCache>
                <c:formatCode>General</c:formatCode>
                <c:ptCount val="14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 formatCode="mmm\-yy">
                  <c:v>40603</c:v>
                </c:pt>
              </c:numCache>
            </c:numRef>
          </c:cat>
          <c:val>
            <c:numRef>
              <c:f>Sheet1!$B$3:$O$3</c:f>
              <c:numCache>
                <c:formatCode>#,##0</c:formatCode>
                <c:ptCount val="14"/>
                <c:pt idx="0">
                  <c:v>792217.39130000002</c:v>
                </c:pt>
                <c:pt idx="1">
                  <c:v>814434.78259999945</c:v>
                </c:pt>
                <c:pt idx="2">
                  <c:v>679891.30429999996</c:v>
                </c:pt>
                <c:pt idx="3">
                  <c:v>841173.91299999959</c:v>
                </c:pt>
                <c:pt idx="4">
                  <c:v>776939.93909999996</c:v>
                </c:pt>
                <c:pt idx="5">
                  <c:v>646959.36830000032</c:v>
                </c:pt>
                <c:pt idx="6">
                  <c:v>613253.61499304429</c:v>
                </c:pt>
                <c:pt idx="7">
                  <c:v>840840.26058373414</c:v>
                </c:pt>
                <c:pt idx="8">
                  <c:v>807627.84085873666</c:v>
                </c:pt>
                <c:pt idx="9">
                  <c:v>1252639.9425040297</c:v>
                </c:pt>
                <c:pt idx="10">
                  <c:v>1018822.8758126708</c:v>
                </c:pt>
                <c:pt idx="11">
                  <c:v>989858.24421237339</c:v>
                </c:pt>
                <c:pt idx="12">
                  <c:v>1474221.1919391009</c:v>
                </c:pt>
                <c:pt idx="13">
                  <c:v>671487.37756202091</c:v>
                </c:pt>
              </c:numCache>
            </c:numRef>
          </c:val>
        </c:ser>
        <c:gapWidth val="10"/>
        <c:overlap val="100"/>
        <c:axId val="131434368"/>
        <c:axId val="132343680"/>
      </c:barChart>
      <c:catAx>
        <c:axId val="131434368"/>
        <c:scaling>
          <c:orientation val="minMax"/>
        </c:scaling>
        <c:axPos val="b"/>
        <c:numFmt formatCode="General" sourceLinked="1"/>
        <c:tickLblPos val="nextTo"/>
        <c:spPr>
          <a:ln w="14272">
            <a:solidFill>
              <a:srgbClr val="FFFFFF"/>
            </a:solidFill>
            <a:prstDash val="solid"/>
          </a:ln>
        </c:spPr>
        <c:txPr>
          <a:bodyPr rot="-5400000" vert="horz"/>
          <a:lstStyle/>
          <a:p>
            <a:pPr>
              <a:defRPr lang="es-ES" sz="1826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PE"/>
          </a:p>
        </c:txPr>
        <c:crossAx val="132343680"/>
        <c:crosses val="autoZero"/>
        <c:lblAlgn val="ctr"/>
        <c:lblOffset val="100"/>
        <c:tickLblSkip val="1"/>
        <c:tickMarkSkip val="1"/>
      </c:catAx>
      <c:valAx>
        <c:axId val="132343680"/>
        <c:scaling>
          <c:orientation val="minMax"/>
        </c:scaling>
        <c:axPos val="l"/>
        <c:majorGridlines>
          <c:spPr>
            <a:ln w="14272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lang="es-ES" sz="1348" b="1" i="0" u="none" strike="noStrike" baseline="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es-PE"/>
                  <a:t>QUINTALES</a:t>
                </a:r>
              </a:p>
            </c:rich>
          </c:tx>
          <c:layout>
            <c:manualLayout>
              <c:xMode val="edge"/>
              <c:yMode val="edge"/>
              <c:x val="3.109452736318408E-2"/>
              <c:y val="0.34649122807017529"/>
            </c:manualLayout>
          </c:layout>
          <c:spPr>
            <a:noFill/>
            <a:ln w="28543">
              <a:noFill/>
            </a:ln>
          </c:spPr>
        </c:title>
        <c:numFmt formatCode="#,##0" sourceLinked="0"/>
        <c:tickLblPos val="nextTo"/>
        <c:spPr>
          <a:ln w="14272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lang="es-ES" sz="1826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es-PE"/>
          </a:p>
        </c:txPr>
        <c:crossAx val="131434368"/>
        <c:crosses val="autoZero"/>
        <c:crossBetween val="between"/>
      </c:valAx>
      <c:spPr>
        <a:noFill/>
        <a:ln w="14272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4079601990049752"/>
          <c:y val="3.0701754385964921E-2"/>
          <c:w val="0.40049751243781095"/>
          <c:h val="8.3333333333333343E-2"/>
        </c:manualLayout>
      </c:layout>
      <c:spPr>
        <a:noFill/>
        <a:ln w="14272">
          <a:solidFill>
            <a:srgbClr val="FFFFFF"/>
          </a:solidFill>
          <a:prstDash val="solid"/>
        </a:ln>
      </c:spPr>
      <c:txPr>
        <a:bodyPr/>
        <a:lstStyle/>
        <a:p>
          <a:pPr>
            <a:defRPr lang="es-ES" sz="1860" b="0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s-PE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23" b="1" i="0" u="none" strike="noStrike" baseline="0">
          <a:solidFill>
            <a:schemeClr val="tx1"/>
          </a:solidFill>
          <a:latin typeface="Tahoma"/>
          <a:ea typeface="Tahoma"/>
          <a:cs typeface="Tahoma"/>
        </a:defRPr>
      </a:pPr>
      <a:endParaRPr lang="es-PE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D2D25E9-6F91-470C-9039-500045C37D7B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1090310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PE" noProof="0" smtClean="0"/>
              <a:t>Haga clic para modificar el estilo de texto del patrón</a:t>
            </a:r>
          </a:p>
          <a:p>
            <a:pPr lvl="1"/>
            <a:r>
              <a:rPr lang="es-PE" noProof="0" smtClean="0"/>
              <a:t>Segundo nivel</a:t>
            </a:r>
          </a:p>
          <a:p>
            <a:pPr lvl="2"/>
            <a:r>
              <a:rPr lang="es-PE" noProof="0" smtClean="0"/>
              <a:t>Tercer nivel</a:t>
            </a:r>
          </a:p>
          <a:p>
            <a:pPr lvl="3"/>
            <a:r>
              <a:rPr lang="es-PE" noProof="0" smtClean="0"/>
              <a:t>Cuarto nivel</a:t>
            </a:r>
          </a:p>
          <a:p>
            <a:pPr lvl="4"/>
            <a:r>
              <a:rPr lang="es-PE" noProof="0" smtClean="0"/>
              <a:t>Quinto nivel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F5C52AF-DCD5-4200-AA28-CD09D2FF1CBD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2570178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427143"/>
      </p:ext>
    </p:extLst>
  </p:cSld>
  <p:clrMapOvr>
    <a:masterClrMapping/>
  </p:clrMapOvr>
  <p:transition spd="med" advClick="0"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9177055"/>
      </p:ext>
    </p:extLst>
  </p:cSld>
  <p:clrMapOvr>
    <a:masterClrMapping/>
  </p:clrMapOvr>
  <p:transition spd="med" advClick="0"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953053"/>
      </p:ext>
    </p:extLst>
  </p:cSld>
  <p:clrMapOvr>
    <a:masterClrMapping/>
  </p:clrMapOvr>
  <p:transition spd="med" advClick="0">
    <p:blind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s-PE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4993620"/>
      </p:ext>
    </p:extLst>
  </p:cSld>
  <p:clrMapOvr>
    <a:masterClrMapping/>
  </p:clrMapOvr>
  <p:transition spd="med" advClick="0">
    <p:blinds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427143"/>
      </p:ext>
    </p:extLst>
  </p:cSld>
  <p:clrMapOvr>
    <a:masterClrMapping/>
  </p:clrMapOvr>
  <p:transition spd="med" advClick="0">
    <p:blind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4217234"/>
      </p:ext>
    </p:extLst>
  </p:cSld>
  <p:clrMapOvr>
    <a:masterClrMapping/>
  </p:clrMapOvr>
  <p:transition spd="med" advClick="0">
    <p:blind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2068146"/>
      </p:ext>
    </p:extLst>
  </p:cSld>
  <p:clrMapOvr>
    <a:masterClrMapping/>
  </p:clrMapOvr>
  <p:transition spd="med" advClick="0">
    <p:blind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3823570"/>
      </p:ext>
    </p:extLst>
  </p:cSld>
  <p:clrMapOvr>
    <a:masterClrMapping/>
  </p:clrMapOvr>
  <p:transition spd="med" advClick="0">
    <p:blind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6426247"/>
      </p:ext>
    </p:extLst>
  </p:cSld>
  <p:clrMapOvr>
    <a:masterClrMapping/>
  </p:clrMapOvr>
  <p:transition spd="med" advClick="0">
    <p:blind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8456808"/>
      </p:ext>
    </p:extLst>
  </p:cSld>
  <p:clrMapOvr>
    <a:masterClrMapping/>
  </p:clrMapOvr>
  <p:transition spd="med" advClick="0">
    <p:blind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0904407"/>
      </p:ext>
    </p:extLst>
  </p:cSld>
  <p:clrMapOvr>
    <a:masterClrMapping/>
  </p:clrMapOvr>
  <p:transition spd="med" advClick="0"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4217234"/>
      </p:ext>
    </p:extLst>
  </p:cSld>
  <p:clrMapOvr>
    <a:masterClrMapping/>
  </p:clrMapOvr>
  <p:transition spd="med" advClick="0">
    <p:blind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7003460"/>
      </p:ext>
    </p:extLst>
  </p:cSld>
  <p:clrMapOvr>
    <a:masterClrMapping/>
  </p:clrMapOvr>
  <p:transition spd="med" advClick="0">
    <p:blind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PE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6570514"/>
      </p:ext>
    </p:extLst>
  </p:cSld>
  <p:clrMapOvr>
    <a:masterClrMapping/>
  </p:clrMapOvr>
  <p:transition spd="med" advClick="0">
    <p:blind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9177055"/>
      </p:ext>
    </p:extLst>
  </p:cSld>
  <p:clrMapOvr>
    <a:masterClrMapping/>
  </p:clrMapOvr>
  <p:transition spd="med" advClick="0">
    <p:blind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0953053"/>
      </p:ext>
    </p:extLst>
  </p:cSld>
  <p:clrMapOvr>
    <a:masterClrMapping/>
  </p:clrMapOvr>
  <p:transition spd="med" advClick="0">
    <p:blind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s-PE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4993620"/>
      </p:ext>
    </p:extLst>
  </p:cSld>
  <p:clrMapOvr>
    <a:masterClrMapping/>
  </p:clrMapOvr>
  <p:transition spd="med" advClick="0">
    <p:blind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427143"/>
      </p:ext>
    </p:extLst>
  </p:cSld>
  <p:clrMapOvr>
    <a:masterClrMapping/>
  </p:clrMapOvr>
  <p:transition spd="med" advClick="0">
    <p:blind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4217234"/>
      </p:ext>
    </p:extLst>
  </p:cSld>
  <p:clrMapOvr>
    <a:masterClrMapping/>
  </p:clrMapOvr>
  <p:transition spd="med" advClick="0">
    <p:blind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2068146"/>
      </p:ext>
    </p:extLst>
  </p:cSld>
  <p:clrMapOvr>
    <a:masterClrMapping/>
  </p:clrMapOvr>
  <p:transition spd="med" advClick="0">
    <p:blind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3823570"/>
      </p:ext>
    </p:extLst>
  </p:cSld>
  <p:clrMapOvr>
    <a:masterClrMapping/>
  </p:clrMapOvr>
  <p:transition spd="med" advClick="0">
    <p:blind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6426247"/>
      </p:ext>
    </p:extLst>
  </p:cSld>
  <p:clrMapOvr>
    <a:masterClrMapping/>
  </p:clrMapOvr>
  <p:transition spd="med" advClick="0"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2068146"/>
      </p:ext>
    </p:extLst>
  </p:cSld>
  <p:clrMapOvr>
    <a:masterClrMapping/>
  </p:clrMapOvr>
  <p:transition spd="med" advClick="0">
    <p:blind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8456808"/>
      </p:ext>
    </p:extLst>
  </p:cSld>
  <p:clrMapOvr>
    <a:masterClrMapping/>
  </p:clrMapOvr>
  <p:transition spd="med" advClick="0">
    <p:blind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0904407"/>
      </p:ext>
    </p:extLst>
  </p:cSld>
  <p:clrMapOvr>
    <a:masterClrMapping/>
  </p:clrMapOvr>
  <p:transition spd="med" advClick="0">
    <p:blind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7003460"/>
      </p:ext>
    </p:extLst>
  </p:cSld>
  <p:clrMapOvr>
    <a:masterClrMapping/>
  </p:clrMapOvr>
  <p:transition spd="med" advClick="0">
    <p:blind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PE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6570514"/>
      </p:ext>
    </p:extLst>
  </p:cSld>
  <p:clrMapOvr>
    <a:masterClrMapping/>
  </p:clrMapOvr>
  <p:transition spd="med" advClick="0">
    <p:blinds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9177055"/>
      </p:ext>
    </p:extLst>
  </p:cSld>
  <p:clrMapOvr>
    <a:masterClrMapping/>
  </p:clrMapOvr>
  <p:transition spd="med" advClick="0">
    <p:blinds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0953053"/>
      </p:ext>
    </p:extLst>
  </p:cSld>
  <p:clrMapOvr>
    <a:masterClrMapping/>
  </p:clrMapOvr>
  <p:transition spd="med" advClick="0">
    <p:blinds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s-PE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4993620"/>
      </p:ext>
    </p:extLst>
  </p:cSld>
  <p:clrMapOvr>
    <a:masterClrMapping/>
  </p:clrMapOvr>
  <p:transition spd="med" advClick="0"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3823570"/>
      </p:ext>
    </p:extLst>
  </p:cSld>
  <p:clrMapOvr>
    <a:masterClrMapping/>
  </p:clrMapOvr>
  <p:transition spd="med" advClick="0"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6426247"/>
      </p:ext>
    </p:extLst>
  </p:cSld>
  <p:clrMapOvr>
    <a:masterClrMapping/>
  </p:clrMapOvr>
  <p:transition spd="med" advClick="0"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8456808"/>
      </p:ext>
    </p:extLst>
  </p:cSld>
  <p:clrMapOvr>
    <a:masterClrMapping/>
  </p:clrMapOvr>
  <p:transition spd="med" advClick="0"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0904407"/>
      </p:ext>
    </p:extLst>
  </p:cSld>
  <p:clrMapOvr>
    <a:masterClrMapping/>
  </p:clrMapOvr>
  <p:transition spd="med" advClick="0"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7003460"/>
      </p:ext>
    </p:extLst>
  </p:cSld>
  <p:clrMapOvr>
    <a:masterClrMapping/>
  </p:clrMapOvr>
  <p:transition spd="med" advClick="0"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PE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6570514"/>
      </p:ext>
    </p:extLst>
  </p:cSld>
  <p:clrMapOvr>
    <a:masterClrMapping/>
  </p:clrMapOvr>
  <p:transition spd="med" advClick="0"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título del patrón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>
    <p:blinds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título del patrón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 advClick="0">
    <p:blinds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título del patrón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 spd="med" advClick="0">
    <p:blinds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66950" y="1341438"/>
            <a:ext cx="6337300" cy="3167062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s-PE" sz="3600" i="1" dirty="0" smtClean="0">
                <a:solidFill>
                  <a:srgbClr val="FFFFFF"/>
                </a:solidFill>
              </a:rPr>
              <a:t>La Importancia de la Materia Prima </a:t>
            </a:r>
            <a:r>
              <a:rPr lang="es-PE" sz="3600" i="1" u="sng" dirty="0" smtClean="0">
                <a:solidFill>
                  <a:srgbClr val="FFFFFF"/>
                </a:solidFill>
              </a:rPr>
              <a:t>(Peruana) </a:t>
            </a:r>
            <a:r>
              <a:rPr lang="es-PE" sz="3600" i="1" dirty="0" smtClean="0">
                <a:solidFill>
                  <a:srgbClr val="FFFFFF"/>
                </a:solidFill>
              </a:rPr>
              <a:t>de los Textiles Peruanos</a:t>
            </a:r>
            <a:endParaRPr lang="es-ES_tradnl" sz="3600" i="1" dirty="0" smtClean="0">
              <a:solidFill>
                <a:srgbClr val="FFFFFF"/>
              </a:solidFill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995738" y="5876925"/>
            <a:ext cx="2876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sz="3600" b="1" i="1">
                <a:solidFill>
                  <a:srgbClr val="FFFFFF"/>
                </a:solidFill>
                <a:latin typeface="Times New Roman" pitchFamily="18" charset="0"/>
              </a:rPr>
              <a:t>inform</a:t>
            </a:r>
            <a:r>
              <a:rPr lang="es-MX" sz="3600" b="1" i="1">
                <a:solidFill>
                  <a:schemeClr val="accent1"/>
                </a:solidFill>
                <a:latin typeface="Times New Roman" pitchFamily="18" charset="0"/>
              </a:rPr>
              <a:t>@</a:t>
            </a:r>
            <a:r>
              <a:rPr lang="es-MX" sz="3600" b="1" i="1">
                <a:solidFill>
                  <a:srgbClr val="FFFFFF"/>
                </a:solidFill>
                <a:latin typeface="Times New Roman" pitchFamily="18" charset="0"/>
              </a:rPr>
              <a:t>cción</a:t>
            </a:r>
            <a:endParaRPr lang="es-PE" sz="3600" b="1" i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859213" y="5334000"/>
            <a:ext cx="3227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>
                <a:solidFill>
                  <a:srgbClr val="FFFFFF"/>
                </a:solidFill>
              </a:rPr>
              <a:t>Fernando Cillóniz B.</a:t>
            </a:r>
            <a:endParaRPr lang="es-PE" b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xmlns="" val="1565275255"/>
              </p:ext>
            </p:extLst>
          </p:nvPr>
        </p:nvGraphicFramePr>
        <p:xfrm>
          <a:off x="50800" y="1422400"/>
          <a:ext cx="8583613" cy="4870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251400" y="547688"/>
            <a:ext cx="891583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s-ES_tradnl" b="1" dirty="0">
                <a:solidFill>
                  <a:schemeClr val="bg1"/>
                </a:solidFill>
                <a:latin typeface="Arial" charset="0"/>
              </a:rPr>
              <a:t>PERU:PRODUCCION DE FIBRA DE </a:t>
            </a:r>
            <a:r>
              <a:rPr lang="es-ES_tradnl" b="1" dirty="0" smtClean="0">
                <a:solidFill>
                  <a:schemeClr val="bg1"/>
                </a:solidFill>
                <a:latin typeface="Arial" charset="0"/>
              </a:rPr>
              <a:t>ALGODON SEGUN </a:t>
            </a:r>
            <a:r>
              <a:rPr lang="es-ES_tradnl" b="1" dirty="0">
                <a:solidFill>
                  <a:schemeClr val="bg1"/>
                </a:solidFill>
                <a:latin typeface="Arial" charset="0"/>
              </a:rPr>
              <a:t>TIPO</a:t>
            </a:r>
          </a:p>
          <a:p>
            <a:pPr algn="ctr"/>
            <a:r>
              <a:rPr lang="es-ES_tradnl" b="1" dirty="0">
                <a:solidFill>
                  <a:schemeClr val="bg1"/>
                </a:solidFill>
                <a:latin typeface="Arial" charset="0"/>
              </a:rPr>
              <a:t>(1998 – </a:t>
            </a:r>
            <a:r>
              <a:rPr lang="es-ES_tradnl" b="1" dirty="0" smtClean="0">
                <a:solidFill>
                  <a:schemeClr val="bg1"/>
                </a:solidFill>
                <a:latin typeface="Arial" charset="0"/>
              </a:rPr>
              <a:t>2010) </a:t>
            </a:r>
            <a:r>
              <a:rPr lang="es-ES_tradnl" b="1" dirty="0">
                <a:solidFill>
                  <a:schemeClr val="bg1"/>
                </a:solidFill>
                <a:latin typeface="Arial" charset="0"/>
              </a:rPr>
              <a:t>EN QQ</a:t>
            </a:r>
            <a:endParaRPr lang="es-ES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04057" y="5949280"/>
            <a:ext cx="9067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just"/>
            <a:r>
              <a:rPr lang="es-ES" sz="1400" dirty="0" smtClean="0">
                <a:solidFill>
                  <a:schemeClr val="bg1"/>
                </a:solidFill>
                <a:latin typeface="Arial" charset="0"/>
              </a:rPr>
              <a:t>Nota: Existe una producción de algodón híbrido </a:t>
            </a:r>
            <a:r>
              <a:rPr lang="es-ES" sz="1400" dirty="0" err="1" smtClean="0">
                <a:solidFill>
                  <a:schemeClr val="bg1"/>
                </a:solidFill>
                <a:latin typeface="Arial" charset="0"/>
              </a:rPr>
              <a:t>hazera</a:t>
            </a:r>
            <a:r>
              <a:rPr lang="es-ES" sz="1400" dirty="0" smtClean="0">
                <a:solidFill>
                  <a:schemeClr val="bg1"/>
                </a:solidFill>
                <a:latin typeface="Arial" charset="0"/>
              </a:rPr>
              <a:t> en los departamentos de Lambayeque, Ica y Piura, sobre una superficie aproximada de 5,000 a 6,000 Has y cuyo rendimiento es de 60QQ/Ha. Por lo tanto, en la producción de </a:t>
            </a:r>
            <a:r>
              <a:rPr lang="es-ES" sz="1400" dirty="0" err="1" smtClean="0">
                <a:solidFill>
                  <a:schemeClr val="bg1"/>
                </a:solidFill>
                <a:latin typeface="Arial" charset="0"/>
              </a:rPr>
              <a:t>pima</a:t>
            </a:r>
            <a:r>
              <a:rPr lang="es-ES" sz="1400" dirty="0" smtClean="0">
                <a:solidFill>
                  <a:schemeClr val="bg1"/>
                </a:solidFill>
                <a:latin typeface="Arial" charset="0"/>
              </a:rPr>
              <a:t>, </a:t>
            </a:r>
            <a:r>
              <a:rPr lang="es-ES" sz="1400" dirty="0" err="1" smtClean="0">
                <a:solidFill>
                  <a:schemeClr val="bg1"/>
                </a:solidFill>
                <a:latin typeface="Arial" charset="0"/>
              </a:rPr>
              <a:t>tangüis</a:t>
            </a:r>
            <a:r>
              <a:rPr lang="es-ES" sz="1400" dirty="0" smtClean="0">
                <a:solidFill>
                  <a:schemeClr val="bg1"/>
                </a:solidFill>
                <a:latin typeface="Arial" charset="0"/>
              </a:rPr>
              <a:t> y cerro está contenida una proporción de este híbrido.</a:t>
            </a:r>
          </a:p>
          <a:p>
            <a:r>
              <a:rPr lang="es-ES" sz="1400" dirty="0" smtClean="0">
                <a:solidFill>
                  <a:schemeClr val="bg1"/>
                </a:solidFill>
                <a:latin typeface="Arial" charset="0"/>
              </a:rPr>
              <a:t>Fuente</a:t>
            </a:r>
            <a:r>
              <a:rPr lang="es-ES" sz="1400" dirty="0">
                <a:solidFill>
                  <a:schemeClr val="bg1"/>
                </a:solidFill>
                <a:latin typeface="Arial" charset="0"/>
              </a:rPr>
              <a:t>: </a:t>
            </a:r>
            <a:r>
              <a:rPr lang="es-ES_tradnl" sz="1400" dirty="0">
                <a:solidFill>
                  <a:schemeClr val="bg1"/>
                </a:solidFill>
                <a:latin typeface="Arial" charset="0"/>
              </a:rPr>
              <a:t>MINAG</a:t>
            </a:r>
            <a:endParaRPr lang="es-ES" sz="1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6948488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chemeClr val="accent1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0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xmlns="" val="79197642"/>
              </p:ext>
            </p:extLst>
          </p:nvPr>
        </p:nvGraphicFramePr>
        <p:xfrm>
          <a:off x="330200" y="1460500"/>
          <a:ext cx="8583613" cy="4870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0" y="547688"/>
            <a:ext cx="914399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s-ES" b="1" dirty="0" smtClean="0">
                <a:solidFill>
                  <a:srgbClr val="FFFFFF"/>
                </a:solidFill>
                <a:latin typeface="Arial" charset="0"/>
              </a:rPr>
              <a:t>Producción de fibra de alpaca peruana </a:t>
            </a:r>
            <a:endParaRPr lang="es-MX" b="1" dirty="0">
              <a:solidFill>
                <a:srgbClr val="FFFFFF"/>
              </a:solidFill>
              <a:latin typeface="Arial" charset="0"/>
            </a:endParaRPr>
          </a:p>
          <a:p>
            <a:pPr algn="ctr"/>
            <a:r>
              <a:rPr lang="es-ES" b="1" dirty="0" smtClean="0">
                <a:solidFill>
                  <a:srgbClr val="FFFFFF"/>
                </a:solidFill>
                <a:latin typeface="Arial" charset="0"/>
              </a:rPr>
              <a:t>(</a:t>
            </a:r>
            <a:r>
              <a:rPr lang="es-ES" b="1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es-ES" b="1" dirty="0" smtClean="0">
                <a:solidFill>
                  <a:srgbClr val="FFFFFF"/>
                </a:solidFill>
                <a:latin typeface="Arial" charset="0"/>
              </a:rPr>
              <a:t>TM )</a:t>
            </a:r>
            <a:endParaRPr lang="es-ES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76200" y="6351588"/>
            <a:ext cx="133722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ES" sz="1600" dirty="0">
                <a:solidFill>
                  <a:srgbClr val="FFFFFF"/>
                </a:solidFill>
                <a:latin typeface="Arial" charset="0"/>
              </a:rPr>
              <a:t>Fuente: </a:t>
            </a:r>
            <a:r>
              <a:rPr lang="es-ES" sz="1600" dirty="0" smtClean="0">
                <a:solidFill>
                  <a:srgbClr val="FFFFFF"/>
                </a:solidFill>
                <a:latin typeface="Arial" charset="0"/>
              </a:rPr>
              <a:t>INEI</a:t>
            </a:r>
            <a:endParaRPr lang="es-ES" sz="16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6948488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rgbClr val="FF0000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648983"/>
      </p:ext>
    </p:extLst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0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xmlns="" val="2332055569"/>
              </p:ext>
            </p:extLst>
          </p:nvPr>
        </p:nvGraphicFramePr>
        <p:xfrm>
          <a:off x="342900" y="1294854"/>
          <a:ext cx="8583613" cy="4726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1626834" y="547688"/>
            <a:ext cx="611417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s-ES" b="1" dirty="0" smtClean="0">
                <a:solidFill>
                  <a:srgbClr val="FFFFFF"/>
                </a:solidFill>
                <a:latin typeface="Arial" charset="0"/>
              </a:rPr>
              <a:t>Producción de fibra de vicuña peruana </a:t>
            </a:r>
            <a:endParaRPr lang="es-MX" b="1" dirty="0">
              <a:solidFill>
                <a:srgbClr val="FFFFFF"/>
              </a:solidFill>
              <a:latin typeface="Arial" charset="0"/>
            </a:endParaRPr>
          </a:p>
          <a:p>
            <a:pPr algn="ctr"/>
            <a:r>
              <a:rPr lang="es-ES" b="1" dirty="0" smtClean="0">
                <a:solidFill>
                  <a:srgbClr val="FFFFFF"/>
                </a:solidFill>
                <a:latin typeface="Arial" charset="0"/>
              </a:rPr>
              <a:t>(</a:t>
            </a:r>
            <a:r>
              <a:rPr lang="es-ES" b="1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es-ES" b="1" dirty="0" smtClean="0">
                <a:solidFill>
                  <a:srgbClr val="FFFFFF"/>
                </a:solidFill>
                <a:latin typeface="Arial" charset="0"/>
              </a:rPr>
              <a:t>TM )</a:t>
            </a:r>
            <a:endParaRPr lang="es-ES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76200" y="6165304"/>
            <a:ext cx="291162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ES" sz="1400" dirty="0" smtClean="0">
                <a:solidFill>
                  <a:srgbClr val="FFFFFF"/>
                </a:solidFill>
                <a:latin typeface="Arial" charset="0"/>
              </a:rPr>
              <a:t>* Preliminar.</a:t>
            </a:r>
          </a:p>
          <a:p>
            <a:r>
              <a:rPr lang="es-ES" sz="1400" dirty="0" smtClean="0">
                <a:solidFill>
                  <a:srgbClr val="FFFFFF"/>
                </a:solidFill>
                <a:latin typeface="Arial" charset="0"/>
              </a:rPr>
              <a:t>** Estimado de otra fuente.</a:t>
            </a:r>
          </a:p>
          <a:p>
            <a:r>
              <a:rPr lang="es-ES" sz="1400" dirty="0" smtClean="0">
                <a:solidFill>
                  <a:srgbClr val="FFFFFF"/>
                </a:solidFill>
                <a:latin typeface="Arial" charset="0"/>
              </a:rPr>
              <a:t>Fuente</a:t>
            </a:r>
            <a:r>
              <a:rPr lang="es-ES" sz="1400" dirty="0">
                <a:solidFill>
                  <a:srgbClr val="FFFFFF"/>
                </a:solidFill>
                <a:latin typeface="Arial" charset="0"/>
              </a:rPr>
              <a:t>: </a:t>
            </a:r>
            <a:r>
              <a:rPr lang="es-ES" sz="1400" dirty="0" smtClean="0">
                <a:solidFill>
                  <a:srgbClr val="FFFFFF"/>
                </a:solidFill>
                <a:latin typeface="Arial" charset="0"/>
              </a:rPr>
              <a:t>CONACS (hasta 2004)</a:t>
            </a:r>
            <a:endParaRPr lang="es-ES" sz="1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6948488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rgbClr val="FF0000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1286112"/>
      </p:ext>
    </p:extLst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0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xmlns="" val="2578683442"/>
              </p:ext>
            </p:extLst>
          </p:nvPr>
        </p:nvGraphicFramePr>
        <p:xfrm>
          <a:off x="322751" y="1626055"/>
          <a:ext cx="8583613" cy="4870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985838" y="547688"/>
            <a:ext cx="73961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s-ES" b="1">
                <a:solidFill>
                  <a:schemeClr val="bg1"/>
                </a:solidFill>
                <a:latin typeface="Arial" charset="0"/>
              </a:rPr>
              <a:t>Evolución de las exportaciones textiles peruanas </a:t>
            </a:r>
            <a:endParaRPr lang="es-MX" b="1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es-ES" b="1">
                <a:solidFill>
                  <a:schemeClr val="bg1"/>
                </a:solidFill>
                <a:latin typeface="Arial" charset="0"/>
              </a:rPr>
              <a:t>(Mil</a:t>
            </a:r>
            <a:r>
              <a:rPr lang="es-ES_tradnl" b="1">
                <a:solidFill>
                  <a:schemeClr val="bg1"/>
                </a:solidFill>
                <a:latin typeface="Arial" charset="0"/>
              </a:rPr>
              <a:t>es</a:t>
            </a:r>
            <a:r>
              <a:rPr lang="es-ES" b="1">
                <a:solidFill>
                  <a:schemeClr val="bg1"/>
                </a:solidFill>
                <a:latin typeface="Arial" charset="0"/>
              </a:rPr>
              <a:t> de US$)</a:t>
            </a: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76200" y="6351588"/>
            <a:ext cx="13573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ES" sz="1600">
                <a:solidFill>
                  <a:schemeClr val="bg1"/>
                </a:solidFill>
                <a:latin typeface="Arial" charset="0"/>
              </a:rPr>
              <a:t>Fuente: BCR</a:t>
            </a:r>
          </a:p>
        </p:txBody>
      </p:sp>
      <p:sp>
        <p:nvSpPr>
          <p:cNvPr id="128005" name="Text Box 5"/>
          <p:cNvSpPr txBox="1">
            <a:spLocks noChangeArrowheads="1"/>
          </p:cNvSpPr>
          <p:nvPr/>
        </p:nvSpPr>
        <p:spPr bwMode="auto">
          <a:xfrm>
            <a:off x="6948488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chemeClr val="accent1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0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xmlns="" val="572181238"/>
              </p:ext>
            </p:extLst>
          </p:nvPr>
        </p:nvGraphicFramePr>
        <p:xfrm>
          <a:off x="330200" y="1460500"/>
          <a:ext cx="8583613" cy="4870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1266820" y="547688"/>
            <a:ext cx="692151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s-ES_tradnl" b="1" dirty="0">
                <a:solidFill>
                  <a:schemeClr val="bg1"/>
                </a:solidFill>
                <a:latin typeface="Arial" charset="0"/>
              </a:rPr>
              <a:t>PERU:CONSUMO DE LA FIBRA DE ALGODON</a:t>
            </a:r>
          </a:p>
          <a:p>
            <a:pPr algn="ctr"/>
            <a:r>
              <a:rPr lang="es-ES_tradnl" b="1" dirty="0">
                <a:solidFill>
                  <a:schemeClr val="bg1"/>
                </a:solidFill>
                <a:latin typeface="Arial" charset="0"/>
              </a:rPr>
              <a:t>(1998 – </a:t>
            </a:r>
            <a:r>
              <a:rPr lang="es-ES_tradnl" b="1" dirty="0" smtClean="0">
                <a:solidFill>
                  <a:schemeClr val="bg1"/>
                </a:solidFill>
                <a:latin typeface="Arial" charset="0"/>
              </a:rPr>
              <a:t>2010) </a:t>
            </a:r>
            <a:r>
              <a:rPr lang="es-ES_tradnl" b="1" dirty="0">
                <a:solidFill>
                  <a:schemeClr val="bg1"/>
                </a:solidFill>
                <a:latin typeface="Arial" charset="0"/>
              </a:rPr>
              <a:t>EN QQ</a:t>
            </a:r>
            <a:endParaRPr lang="es-ES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76200" y="6351588"/>
            <a:ext cx="22716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ES" sz="1600" dirty="0">
                <a:solidFill>
                  <a:schemeClr val="bg1"/>
                </a:solidFill>
                <a:latin typeface="Arial" charset="0"/>
              </a:rPr>
              <a:t>Fuente: </a:t>
            </a:r>
            <a:r>
              <a:rPr lang="es-ES_tradnl" sz="1600" dirty="0" smtClean="0">
                <a:solidFill>
                  <a:schemeClr val="bg1"/>
                </a:solidFill>
                <a:latin typeface="Arial" charset="0"/>
              </a:rPr>
              <a:t>MINAG, ADEX</a:t>
            </a:r>
            <a:endParaRPr lang="es-ES" sz="16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6948488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chemeClr val="accent1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0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xmlns="" val="3571813979"/>
              </p:ext>
            </p:extLst>
          </p:nvPr>
        </p:nvGraphicFramePr>
        <p:xfrm>
          <a:off x="279400" y="1422400"/>
          <a:ext cx="8583613" cy="4870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232248" y="547688"/>
            <a:ext cx="89763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s-ES_tradnl" b="1" dirty="0">
                <a:solidFill>
                  <a:schemeClr val="bg1"/>
                </a:solidFill>
                <a:latin typeface="Arial" charset="0"/>
              </a:rPr>
              <a:t>PERU:IMPORTACION DE FIBRA DE ALGODÓN SEGÚN TIPO</a:t>
            </a:r>
          </a:p>
          <a:p>
            <a:pPr algn="ctr"/>
            <a:r>
              <a:rPr lang="es-ES_tradnl" b="1" dirty="0">
                <a:solidFill>
                  <a:schemeClr val="bg1"/>
                </a:solidFill>
                <a:latin typeface="Arial" charset="0"/>
              </a:rPr>
              <a:t>(1998 – </a:t>
            </a:r>
            <a:r>
              <a:rPr lang="es-ES_tradnl" b="1" dirty="0" smtClean="0">
                <a:solidFill>
                  <a:schemeClr val="bg1"/>
                </a:solidFill>
                <a:latin typeface="Arial" charset="0"/>
              </a:rPr>
              <a:t>2011) </a:t>
            </a:r>
            <a:r>
              <a:rPr lang="es-ES_tradnl" b="1" dirty="0">
                <a:solidFill>
                  <a:schemeClr val="bg1"/>
                </a:solidFill>
                <a:latin typeface="Arial" charset="0"/>
              </a:rPr>
              <a:t>EN QQ</a:t>
            </a:r>
            <a:endParaRPr lang="es-ES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76200" y="6351588"/>
            <a:ext cx="22716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ES" sz="1600" dirty="0">
                <a:solidFill>
                  <a:schemeClr val="bg1"/>
                </a:solidFill>
                <a:latin typeface="Arial" charset="0"/>
              </a:rPr>
              <a:t>Fuente: </a:t>
            </a:r>
            <a:r>
              <a:rPr lang="es-ES_tradnl" sz="1600" dirty="0" smtClean="0">
                <a:solidFill>
                  <a:schemeClr val="bg1"/>
                </a:solidFill>
                <a:latin typeface="Arial" charset="0"/>
              </a:rPr>
              <a:t>MINAG, ADEX</a:t>
            </a:r>
            <a:endParaRPr lang="es-ES" sz="16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6948488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chemeClr val="accent1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7772400" cy="609600"/>
          </a:xfrm>
        </p:spPr>
        <p:txBody>
          <a:bodyPr/>
          <a:lstStyle/>
          <a:p>
            <a:r>
              <a:rPr lang="es-ES_tradnl" sz="4000" b="1" smtClean="0">
                <a:solidFill>
                  <a:schemeClr val="bg1"/>
                </a:solidFill>
              </a:rPr>
              <a:t>TEMAS PRIORITARIOS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12875"/>
            <a:ext cx="7772400" cy="4114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>
              <a:lnSpc>
                <a:spcPct val="140000"/>
              </a:lnSpc>
              <a:buClr>
                <a:schemeClr val="accent1"/>
              </a:buClr>
              <a:buFont typeface="Wingdings" pitchFamily="2" charset="2"/>
              <a:buChar char="Ø"/>
              <a:defRPr/>
            </a:pPr>
            <a:r>
              <a:rPr lang="es-ES_tradnl" sz="2200" smtClean="0">
                <a:solidFill>
                  <a:schemeClr val="bg1"/>
                </a:solidFill>
              </a:rPr>
              <a:t>Organización de los productores</a:t>
            </a:r>
          </a:p>
          <a:p>
            <a:pPr>
              <a:lnSpc>
                <a:spcPct val="140000"/>
              </a:lnSpc>
              <a:buClr>
                <a:schemeClr val="accent1"/>
              </a:buClr>
              <a:buFont typeface="Wingdings" pitchFamily="2" charset="2"/>
              <a:buChar char="Ø"/>
              <a:defRPr/>
            </a:pPr>
            <a:r>
              <a:rPr lang="es-ES_tradnl" sz="2200" smtClean="0">
                <a:solidFill>
                  <a:schemeClr val="bg1"/>
                </a:solidFill>
              </a:rPr>
              <a:t>Adopción de mejoras tecnológicas en la producción primaria</a:t>
            </a:r>
          </a:p>
          <a:p>
            <a:pPr>
              <a:lnSpc>
                <a:spcPct val="140000"/>
              </a:lnSpc>
              <a:buClr>
                <a:schemeClr val="accent1"/>
              </a:buClr>
              <a:buFont typeface="Wingdings" pitchFamily="2" charset="2"/>
              <a:buChar char="Ø"/>
              <a:defRPr/>
            </a:pPr>
            <a:r>
              <a:rPr lang="es-ES_tradnl" sz="2200" smtClean="0">
                <a:solidFill>
                  <a:schemeClr val="bg1"/>
                </a:solidFill>
              </a:rPr>
              <a:t>Corrección de distorsiones, sin afectar la competitividad de la industria</a:t>
            </a:r>
          </a:p>
          <a:p>
            <a:pPr>
              <a:lnSpc>
                <a:spcPct val="140000"/>
              </a:lnSpc>
              <a:buClr>
                <a:schemeClr val="accent1"/>
              </a:buClr>
              <a:buFont typeface="Wingdings" pitchFamily="2" charset="2"/>
              <a:buChar char="Ø"/>
              <a:defRPr/>
            </a:pPr>
            <a:r>
              <a:rPr lang="es-ES_tradnl" sz="2200" smtClean="0">
                <a:solidFill>
                  <a:schemeClr val="bg1"/>
                </a:solidFill>
              </a:rPr>
              <a:t>Desarrollo de un Plan Estratégico Conjunto para el Sector  Textil (Algodón - Lana)</a:t>
            </a:r>
          </a:p>
          <a:p>
            <a:pPr>
              <a:lnSpc>
                <a:spcPct val="140000"/>
              </a:lnSpc>
              <a:buClr>
                <a:schemeClr val="accent1"/>
              </a:buClr>
              <a:buFont typeface="Wingdings" pitchFamily="2" charset="2"/>
              <a:buChar char="Ø"/>
              <a:defRPr/>
            </a:pPr>
            <a:endParaRPr lang="es-ES_tradnl" sz="2200" smtClean="0">
              <a:solidFill>
                <a:schemeClr val="bg1"/>
              </a:solidFill>
            </a:endParaRPr>
          </a:p>
          <a:p>
            <a:pPr algn="ctr">
              <a:lnSpc>
                <a:spcPct val="140000"/>
              </a:lnSpc>
              <a:buClr>
                <a:schemeClr val="accent1"/>
              </a:buClr>
              <a:buFont typeface="Wingdings" pitchFamily="2" charset="2"/>
              <a:buNone/>
              <a:defRPr/>
            </a:pPr>
            <a:r>
              <a:rPr lang="es-ES_tradnl" sz="2200" b="1" smtClean="0">
                <a:solidFill>
                  <a:srgbClr val="FFCC66"/>
                </a:solidFill>
              </a:rPr>
              <a:t>HACIA LA CONFORMACION DEL CLUSTER TEXTIL</a:t>
            </a:r>
          </a:p>
          <a:p>
            <a:pPr algn="ctr">
              <a:lnSpc>
                <a:spcPct val="140000"/>
              </a:lnSpc>
              <a:buClr>
                <a:schemeClr val="accent1"/>
              </a:buClr>
              <a:buFont typeface="Wingdings" pitchFamily="2" charset="2"/>
              <a:buNone/>
              <a:defRPr/>
            </a:pPr>
            <a:r>
              <a:rPr lang="es-ES_tradnl" sz="2200" b="1" smtClean="0">
                <a:solidFill>
                  <a:srgbClr val="FFCC66"/>
                </a:solidFill>
              </a:rPr>
              <a:t>“PERÚ COMPITE”</a:t>
            </a: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7165975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chemeClr val="accent1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7772400" cy="609600"/>
          </a:xfrm>
        </p:spPr>
        <p:txBody>
          <a:bodyPr/>
          <a:lstStyle/>
          <a:p>
            <a:r>
              <a:rPr lang="es-ES_tradnl" sz="4000" b="1" dirty="0" smtClean="0">
                <a:solidFill>
                  <a:schemeClr val="bg1"/>
                </a:solidFill>
              </a:rPr>
              <a:t>TEMAS DEL MOMENTO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12875"/>
            <a:ext cx="7772400" cy="4114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>
              <a:lnSpc>
                <a:spcPct val="140000"/>
              </a:lnSpc>
              <a:buClr>
                <a:schemeClr val="accent1"/>
              </a:buClr>
              <a:buFont typeface="Wingdings" pitchFamily="2" charset="2"/>
              <a:buChar char="Ø"/>
              <a:defRPr/>
            </a:pPr>
            <a:r>
              <a:rPr lang="es-ES_tradnl" sz="2200" dirty="0" smtClean="0">
                <a:solidFill>
                  <a:schemeClr val="bg1"/>
                </a:solidFill>
              </a:rPr>
              <a:t>Empezó campaña de </a:t>
            </a:r>
            <a:r>
              <a:rPr lang="es-ES_tradnl" sz="2200" dirty="0" err="1" smtClean="0">
                <a:solidFill>
                  <a:schemeClr val="bg1"/>
                </a:solidFill>
              </a:rPr>
              <a:t>Tangüis</a:t>
            </a:r>
            <a:r>
              <a:rPr lang="es-ES_tradnl" sz="2200" dirty="0" smtClean="0">
                <a:solidFill>
                  <a:schemeClr val="bg1"/>
                </a:solidFill>
              </a:rPr>
              <a:t> y cayó el precio</a:t>
            </a:r>
          </a:p>
          <a:p>
            <a:pPr>
              <a:lnSpc>
                <a:spcPct val="140000"/>
              </a:lnSpc>
              <a:buClr>
                <a:schemeClr val="accent1"/>
              </a:buClr>
              <a:buFont typeface="Wingdings" pitchFamily="2" charset="2"/>
              <a:buChar char="Ø"/>
              <a:defRPr/>
            </a:pPr>
            <a:r>
              <a:rPr lang="es-ES_tradnl" sz="2200" dirty="0" smtClean="0">
                <a:solidFill>
                  <a:schemeClr val="bg1"/>
                </a:solidFill>
              </a:rPr>
              <a:t>Paro algodonero en Ica (Bloqueo de carretera)</a:t>
            </a:r>
          </a:p>
          <a:p>
            <a:pPr>
              <a:lnSpc>
                <a:spcPct val="140000"/>
              </a:lnSpc>
              <a:buClr>
                <a:schemeClr val="accent1"/>
              </a:buClr>
              <a:buFont typeface="Wingdings" pitchFamily="2" charset="2"/>
              <a:buChar char="Ø"/>
              <a:defRPr/>
            </a:pPr>
            <a:r>
              <a:rPr lang="es-ES_tradnl" sz="2200" dirty="0" smtClean="0">
                <a:solidFill>
                  <a:schemeClr val="bg1"/>
                </a:solidFill>
              </a:rPr>
              <a:t>Gobierno presta a comerciantes sin garantías (¿Quién ofrece pagar más a los huelguistas?) – Se levanta el paro</a:t>
            </a:r>
          </a:p>
          <a:p>
            <a:pPr>
              <a:lnSpc>
                <a:spcPct val="140000"/>
              </a:lnSpc>
              <a:buClr>
                <a:schemeClr val="accent1"/>
              </a:buClr>
              <a:buFont typeface="Wingdings" pitchFamily="2" charset="2"/>
              <a:buChar char="Ø"/>
              <a:defRPr/>
            </a:pPr>
            <a:r>
              <a:rPr lang="es-ES_tradnl" sz="2200" dirty="0" smtClean="0">
                <a:solidFill>
                  <a:schemeClr val="bg1"/>
                </a:solidFill>
              </a:rPr>
              <a:t>Comerciantes informales obtienen préstamo, no pagan precio ofrecido, pero venden algodón a precio de mercado</a:t>
            </a:r>
          </a:p>
          <a:p>
            <a:pPr>
              <a:lnSpc>
                <a:spcPct val="140000"/>
              </a:lnSpc>
              <a:buClr>
                <a:schemeClr val="accent1"/>
              </a:buClr>
              <a:buFont typeface="Wingdings" pitchFamily="2" charset="2"/>
              <a:buChar char="Ø"/>
              <a:defRPr/>
            </a:pPr>
            <a:r>
              <a:rPr lang="es-ES_tradnl" sz="2200" dirty="0" smtClean="0">
                <a:solidFill>
                  <a:schemeClr val="bg1"/>
                </a:solidFill>
              </a:rPr>
              <a:t>Se reinicia paro algodonero para que gobierno preste más plata a comerciantes (Nudo gordiano)</a:t>
            </a: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7165975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rgbClr val="FF0000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41"/>
          <p:cNvGrpSpPr>
            <a:grpSpLocks/>
          </p:cNvGrpSpPr>
          <p:nvPr/>
        </p:nvGrpSpPr>
        <p:grpSpPr bwMode="auto">
          <a:xfrm>
            <a:off x="755650" y="1484313"/>
            <a:ext cx="7562850" cy="5113337"/>
            <a:chOff x="476" y="935"/>
            <a:chExt cx="4764" cy="3221"/>
          </a:xfrm>
        </p:grpSpPr>
        <p:sp>
          <p:nvSpPr>
            <p:cNvPr id="81922" name="Rectangle 1026"/>
            <p:cNvSpPr>
              <a:spLocks noChangeArrowheads="1"/>
            </p:cNvSpPr>
            <p:nvPr/>
          </p:nvSpPr>
          <p:spPr bwMode="auto">
            <a:xfrm>
              <a:off x="476" y="2042"/>
              <a:ext cx="1334" cy="848"/>
            </a:xfrm>
            <a:prstGeom prst="rect">
              <a:avLst/>
            </a:prstGeom>
            <a:gradFill rotWithShape="1">
              <a:gsLst>
                <a:gs pos="0">
                  <a:srgbClr val="FFCC00">
                    <a:gamma/>
                    <a:shade val="46275"/>
                    <a:invGamma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lIns="91435" tIns="45717" rIns="91435" bIns="45717" anchor="ctr">
              <a:flatTx/>
            </a:bodyPr>
            <a:lstStyle/>
            <a:p>
              <a:pPr algn="ctr">
                <a:defRPr/>
              </a:pPr>
              <a:endParaRPr lang="es-ES_tradnl" sz="1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defRPr/>
              </a:pPr>
              <a:r>
                <a:rPr lang="es-ES_tradnl" sz="1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CONDICIONES DE</a:t>
              </a:r>
            </a:p>
            <a:p>
              <a:pPr algn="ctr">
                <a:defRPr/>
              </a:pPr>
              <a:r>
                <a:rPr lang="es-ES_tradnl" sz="1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LOS FACTORES</a:t>
              </a:r>
            </a:p>
            <a:p>
              <a:pPr algn="ctr">
                <a:defRPr/>
              </a:pPr>
              <a:endParaRPr lang="es-ES_tradnl" sz="1800" b="1">
                <a:solidFill>
                  <a:schemeClr val="bg1"/>
                </a:solidFill>
              </a:endParaRPr>
            </a:p>
          </p:txBody>
        </p:sp>
        <p:sp>
          <p:nvSpPr>
            <p:cNvPr id="81923" name="Rectangle 1027"/>
            <p:cNvSpPr>
              <a:spLocks noChangeArrowheads="1"/>
            </p:cNvSpPr>
            <p:nvPr/>
          </p:nvSpPr>
          <p:spPr bwMode="auto">
            <a:xfrm>
              <a:off x="2188" y="935"/>
              <a:ext cx="1334" cy="848"/>
            </a:xfrm>
            <a:prstGeom prst="rect">
              <a:avLst/>
            </a:prstGeom>
            <a:gradFill rotWithShape="1">
              <a:gsLst>
                <a:gs pos="0">
                  <a:srgbClr val="FFCC00">
                    <a:gamma/>
                    <a:shade val="46275"/>
                    <a:invGamma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lIns="91435" tIns="45717" rIns="91435" bIns="45717" anchor="ctr">
              <a:flatTx/>
            </a:bodyPr>
            <a:lstStyle/>
            <a:p>
              <a:pPr algn="ctr">
                <a:defRPr/>
              </a:pPr>
              <a:endParaRPr lang="es-ES_tradnl" sz="1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defRPr/>
              </a:pPr>
              <a:r>
                <a:rPr lang="es-ES_tradnl" sz="1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ESTRUCTURA</a:t>
              </a:r>
            </a:p>
            <a:p>
              <a:pPr algn="ctr">
                <a:defRPr/>
              </a:pPr>
              <a:r>
                <a:rPr lang="es-ES_tradnl" sz="1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ESTRATEGIA</a:t>
              </a:r>
            </a:p>
            <a:p>
              <a:pPr algn="ctr">
                <a:defRPr/>
              </a:pPr>
              <a:r>
                <a:rPr lang="es-ES_tradnl" sz="1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RIVALIDAD DE EMPRESAS</a:t>
              </a:r>
            </a:p>
            <a:p>
              <a:pPr algn="ctr">
                <a:defRPr/>
              </a:pPr>
              <a:endParaRPr lang="es-ES_tradnl" sz="1800" b="1">
                <a:solidFill>
                  <a:schemeClr val="bg1"/>
                </a:solidFill>
              </a:endParaRPr>
            </a:p>
          </p:txBody>
        </p:sp>
        <p:sp>
          <p:nvSpPr>
            <p:cNvPr id="81924" name="Rectangle 1028"/>
            <p:cNvSpPr>
              <a:spLocks noChangeArrowheads="1"/>
            </p:cNvSpPr>
            <p:nvPr/>
          </p:nvSpPr>
          <p:spPr bwMode="auto">
            <a:xfrm>
              <a:off x="3906" y="2042"/>
              <a:ext cx="1334" cy="848"/>
            </a:xfrm>
            <a:prstGeom prst="rect">
              <a:avLst/>
            </a:prstGeom>
            <a:gradFill rotWithShape="1">
              <a:gsLst>
                <a:gs pos="0">
                  <a:srgbClr val="FFCC00">
                    <a:gamma/>
                    <a:shade val="46275"/>
                    <a:invGamma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lIns="91435" tIns="45717" rIns="91435" bIns="45717" anchor="ctr">
              <a:flatTx/>
            </a:bodyPr>
            <a:lstStyle/>
            <a:p>
              <a:pPr algn="ctr">
                <a:defRPr/>
              </a:pPr>
              <a:endParaRPr lang="es-ES_tradnl" sz="1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defRPr/>
              </a:pPr>
              <a:r>
                <a:rPr lang="es-ES_tradnl" sz="1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CONDICIONES DE LA DEMANDA</a:t>
              </a:r>
            </a:p>
            <a:p>
              <a:pPr algn="ctr">
                <a:defRPr/>
              </a:pPr>
              <a:endParaRPr lang="es-ES_tradnl" sz="1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1925" name="Rectangle 1029"/>
            <p:cNvSpPr>
              <a:spLocks noChangeArrowheads="1"/>
            </p:cNvSpPr>
            <p:nvPr/>
          </p:nvSpPr>
          <p:spPr bwMode="auto">
            <a:xfrm>
              <a:off x="2188" y="3308"/>
              <a:ext cx="1334" cy="848"/>
            </a:xfrm>
            <a:prstGeom prst="rect">
              <a:avLst/>
            </a:prstGeom>
            <a:gradFill rotWithShape="1">
              <a:gsLst>
                <a:gs pos="0">
                  <a:srgbClr val="FFCC00">
                    <a:gamma/>
                    <a:shade val="46275"/>
                    <a:invGamma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lIns="91435" tIns="45717" rIns="91435" bIns="45717" anchor="ctr">
              <a:flatTx/>
            </a:bodyPr>
            <a:lstStyle/>
            <a:p>
              <a:pPr algn="ctr">
                <a:defRPr/>
              </a:pPr>
              <a:endParaRPr lang="es-ES_tradnl" sz="1800" b="1">
                <a:solidFill>
                  <a:schemeClr val="bg1"/>
                </a:solidFill>
              </a:endParaRPr>
            </a:p>
            <a:p>
              <a:pPr algn="ctr">
                <a:defRPr/>
              </a:pPr>
              <a:r>
                <a:rPr lang="es-ES_tradnl" sz="1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INDUSTRIAS</a:t>
              </a:r>
            </a:p>
            <a:p>
              <a:pPr algn="ctr">
                <a:defRPr/>
              </a:pPr>
              <a:r>
                <a:rPr lang="es-ES_tradnl" sz="1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RELACIONADAS Y DE APOYO</a:t>
              </a:r>
            </a:p>
            <a:p>
              <a:pPr algn="ctr">
                <a:defRPr/>
              </a:pPr>
              <a:endParaRPr lang="es-ES_tradnl" sz="1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610" name="Line 1030"/>
            <p:cNvSpPr>
              <a:spLocks noChangeShapeType="1"/>
            </p:cNvSpPr>
            <p:nvPr/>
          </p:nvSpPr>
          <p:spPr bwMode="auto">
            <a:xfrm>
              <a:off x="1552" y="2994"/>
              <a:ext cx="518" cy="494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 type="triangle" w="med" len="med"/>
            </a:ln>
            <a:scene3d>
              <a:camera prst="legacyObliqueTopRight">
                <a:rot lat="21299996" lon="20099996" rev="0"/>
              </a:camera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bg1"/>
              </a:extrusionClr>
            </a:sp3d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lIns="91435" tIns="45717" rIns="91435" bIns="45717" anchor="ctr">
              <a:spAutoFit/>
              <a:flatTx/>
            </a:bodyPr>
            <a:lstStyle/>
            <a:p>
              <a:endParaRPr lang="es-PE"/>
            </a:p>
          </p:txBody>
        </p:sp>
        <p:sp>
          <p:nvSpPr>
            <p:cNvPr id="25611" name="Line 1031"/>
            <p:cNvSpPr>
              <a:spLocks noChangeShapeType="1"/>
            </p:cNvSpPr>
            <p:nvPr/>
          </p:nvSpPr>
          <p:spPr bwMode="auto">
            <a:xfrm>
              <a:off x="3576" y="1469"/>
              <a:ext cx="518" cy="494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 type="triangle" w="med" len="med"/>
            </a:ln>
            <a:scene3d>
              <a:camera prst="legacyObliqueTopRight">
                <a:rot lat="21299996" lon="20099996" rev="0"/>
              </a:camera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bg1"/>
              </a:extrusionClr>
            </a:sp3d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lIns="91435" tIns="45717" rIns="91435" bIns="45717" anchor="ctr">
              <a:spAutoFit/>
              <a:flatTx/>
            </a:bodyPr>
            <a:lstStyle/>
            <a:p>
              <a:endParaRPr lang="es-PE"/>
            </a:p>
          </p:txBody>
        </p:sp>
        <p:sp>
          <p:nvSpPr>
            <p:cNvPr id="25612" name="Line 1032"/>
            <p:cNvSpPr>
              <a:spLocks noChangeShapeType="1"/>
            </p:cNvSpPr>
            <p:nvPr/>
          </p:nvSpPr>
          <p:spPr bwMode="auto">
            <a:xfrm flipV="1">
              <a:off x="1552" y="1425"/>
              <a:ext cx="565" cy="538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 type="triangle" w="med" len="med"/>
            </a:ln>
            <a:scene3d>
              <a:camera prst="legacyObliqueTopRight">
                <a:rot lat="21299996" lon="0" rev="0"/>
              </a:camera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bg1"/>
              </a:extrusionClr>
            </a:sp3d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lIns="91435" tIns="45717" rIns="91435" bIns="45717" anchor="ctr">
              <a:spAutoFit/>
              <a:flatTx/>
            </a:bodyPr>
            <a:lstStyle/>
            <a:p>
              <a:endParaRPr lang="es-PE"/>
            </a:p>
          </p:txBody>
        </p:sp>
        <p:sp>
          <p:nvSpPr>
            <p:cNvPr id="25613" name="Line 1033"/>
            <p:cNvSpPr>
              <a:spLocks noChangeShapeType="1"/>
            </p:cNvSpPr>
            <p:nvPr/>
          </p:nvSpPr>
          <p:spPr bwMode="auto">
            <a:xfrm flipV="1">
              <a:off x="3576" y="2950"/>
              <a:ext cx="565" cy="538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 type="triangle" w="med" len="med"/>
            </a:ln>
            <a:scene3d>
              <a:camera prst="legacyObliqueTopRight">
                <a:rot lat="21299996" lon="20999996" rev="0"/>
              </a:camera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bg1"/>
              </a:extrusionClr>
            </a:sp3d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lIns="91435" tIns="45717" rIns="91435" bIns="45717" anchor="ctr">
              <a:spAutoFit/>
              <a:flatTx/>
            </a:bodyPr>
            <a:lstStyle/>
            <a:p>
              <a:endParaRPr lang="es-PE"/>
            </a:p>
          </p:txBody>
        </p:sp>
      </p:grpSp>
      <p:sp>
        <p:nvSpPr>
          <p:cNvPr id="25603" name="Text Box 1034"/>
          <p:cNvSpPr txBox="1">
            <a:spLocks noChangeArrowheads="1"/>
          </p:cNvSpPr>
          <p:nvPr/>
        </p:nvSpPr>
        <p:spPr bwMode="auto">
          <a:xfrm>
            <a:off x="1547813" y="549275"/>
            <a:ext cx="655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s-ES_tradnl" sz="2800" b="1">
                <a:solidFill>
                  <a:schemeClr val="bg1"/>
                </a:solidFill>
                <a:latin typeface="Arial" charset="0"/>
              </a:rPr>
              <a:t>ANALISIS DEL CLIMA DE NEGOCIOS</a:t>
            </a:r>
          </a:p>
        </p:txBody>
      </p:sp>
      <p:sp>
        <p:nvSpPr>
          <p:cNvPr id="81938" name="Text Box 1042"/>
          <p:cNvSpPr txBox="1">
            <a:spLocks noChangeArrowheads="1"/>
          </p:cNvSpPr>
          <p:nvPr/>
        </p:nvSpPr>
        <p:spPr bwMode="auto">
          <a:xfrm>
            <a:off x="7165975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chemeClr val="accent1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81939" name="Oval 1043"/>
          <p:cNvSpPr>
            <a:spLocks noChangeArrowheads="1"/>
          </p:cNvSpPr>
          <p:nvPr/>
        </p:nvSpPr>
        <p:spPr bwMode="auto">
          <a:xfrm>
            <a:off x="533400" y="1277938"/>
            <a:ext cx="22098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s-ES_tradnl" sz="3200" b="1">
                <a:solidFill>
                  <a:schemeClr val="bg1"/>
                </a:solidFill>
              </a:rPr>
              <a:t>Gobierno</a:t>
            </a:r>
            <a:endParaRPr lang="es-ES_tradnl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2565400"/>
            <a:ext cx="6337300" cy="1655763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s-ES_tradnl" sz="5400" i="1" smtClean="0">
                <a:solidFill>
                  <a:srgbClr val="FFFFFF"/>
                </a:solidFill>
              </a:rPr>
              <a:t>Muchas Gracias</a:t>
            </a:r>
          </a:p>
        </p:txBody>
      </p:sp>
    </p:spTree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70936522"/>
              </p:ext>
            </p:extLst>
          </p:nvPr>
        </p:nvGraphicFramePr>
        <p:xfrm>
          <a:off x="146050" y="1079500"/>
          <a:ext cx="8947150" cy="5727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2209800" y="533400"/>
            <a:ext cx="496610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s-ES_tradnl" sz="2200" b="1" dirty="0">
                <a:solidFill>
                  <a:srgbClr val="FFFFFF"/>
                </a:solidFill>
                <a:latin typeface="Arial" charset="0"/>
              </a:rPr>
              <a:t>Algodón : Producción Mundial </a:t>
            </a:r>
            <a:r>
              <a:rPr lang="es-ES_tradnl" sz="2200" b="1" dirty="0" smtClean="0">
                <a:solidFill>
                  <a:srgbClr val="FFFFFF"/>
                </a:solidFill>
                <a:latin typeface="Arial" charset="0"/>
              </a:rPr>
              <a:t>2009</a:t>
            </a:r>
            <a:endParaRPr lang="es-ES_tradnl" sz="2200" b="1" dirty="0">
              <a:solidFill>
                <a:srgbClr val="FFFFFF"/>
              </a:solidFill>
              <a:latin typeface="Arial" charset="0"/>
            </a:endParaRPr>
          </a:p>
          <a:p>
            <a:endParaRPr lang="es-ES_tradnl" dirty="0"/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2524125" y="990600"/>
            <a:ext cx="389946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s-ES_tradnl" sz="2200" b="1" dirty="0">
                <a:solidFill>
                  <a:srgbClr val="FFFFFF"/>
                </a:solidFill>
                <a:latin typeface="Arial" charset="0"/>
              </a:rPr>
              <a:t>TOTAL </a:t>
            </a:r>
            <a:r>
              <a:rPr lang="es-ES_tradnl" sz="2200" b="1" dirty="0">
                <a:solidFill>
                  <a:schemeClr val="bg1"/>
                </a:solidFill>
                <a:latin typeface="Arial" charset="0"/>
              </a:rPr>
              <a:t>: </a:t>
            </a:r>
            <a:r>
              <a:rPr lang="es-ES_tradnl" sz="2200" b="1" dirty="0" smtClean="0">
                <a:solidFill>
                  <a:schemeClr val="bg1"/>
                </a:solidFill>
                <a:latin typeface="Arial" charset="0"/>
              </a:rPr>
              <a:t>60’891,596 T</a:t>
            </a:r>
            <a:r>
              <a:rPr lang="es-ES_tradnl" sz="2200" b="1" dirty="0" smtClean="0">
                <a:solidFill>
                  <a:srgbClr val="FFFFFF"/>
                </a:solidFill>
                <a:latin typeface="Arial" charset="0"/>
              </a:rPr>
              <a:t>M </a:t>
            </a:r>
            <a:r>
              <a:rPr lang="es-ES_tradnl" sz="2200" b="1" dirty="0">
                <a:solidFill>
                  <a:srgbClr val="FFFFFF"/>
                </a:solidFill>
                <a:latin typeface="Arial" charset="0"/>
              </a:rPr>
              <a:t>Rama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7165975" y="0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chemeClr val="accent1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031" name="Text Box 6"/>
          <p:cNvSpPr txBox="1">
            <a:spLocks noChangeArrowheads="1"/>
          </p:cNvSpPr>
          <p:nvPr/>
        </p:nvSpPr>
        <p:spPr bwMode="auto">
          <a:xfrm>
            <a:off x="179512" y="6361564"/>
            <a:ext cx="18002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sz="1600">
                <a:solidFill>
                  <a:schemeClr val="bg1"/>
                </a:solidFill>
                <a:latin typeface="Arial" charset="0"/>
              </a:rPr>
              <a:t>Fuente : FAO</a:t>
            </a:r>
            <a:endParaRPr lang="es-PE" sz="16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85852" y="3286124"/>
            <a:ext cx="6534488" cy="144655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sz="4400" dirty="0" smtClean="0"/>
              <a:t>Mercado grande de </a:t>
            </a:r>
            <a:r>
              <a:rPr lang="es-PE" sz="4400" dirty="0" smtClean="0"/>
              <a:t>fibras</a:t>
            </a:r>
          </a:p>
          <a:p>
            <a:pPr algn="ctr"/>
            <a:r>
              <a:rPr lang="es-PE" sz="4400" dirty="0" smtClean="0"/>
              <a:t>cortas</a:t>
            </a:r>
            <a:endParaRPr lang="es-ES" sz="4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1066800" y="476250"/>
            <a:ext cx="7315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s-ES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Superficie Mundial </a:t>
            </a:r>
            <a:r>
              <a:rPr lang="es-ES_tradnl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ES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Algodón</a:t>
            </a:r>
            <a:br>
              <a:rPr lang="es-ES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</a:br>
            <a:r>
              <a:rPr lang="es-ES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1985 - 2011</a:t>
            </a:r>
            <a:endParaRPr lang="es-ES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Text Box 4"/>
          <p:cNvSpPr txBox="1">
            <a:spLocks noChangeArrowheads="1"/>
          </p:cNvSpPr>
          <p:nvPr/>
        </p:nvSpPr>
        <p:spPr bwMode="auto">
          <a:xfrm>
            <a:off x="7165975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rgbClr val="FF0000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056" name="Rectangle 7"/>
          <p:cNvSpPr>
            <a:spLocks noChangeArrowheads="1"/>
          </p:cNvSpPr>
          <p:nvPr/>
        </p:nvSpPr>
        <p:spPr bwMode="auto">
          <a:xfrm>
            <a:off x="4479925" y="323056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s-ES" sz="20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12" t="4110" r="-145" b="5459"/>
          <a:stretch/>
        </p:blipFill>
        <p:spPr bwMode="auto">
          <a:xfrm>
            <a:off x="1321614" y="1575542"/>
            <a:ext cx="6316621" cy="4103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-36513" y="6381750"/>
            <a:ext cx="13789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1400" b="1" dirty="0">
                <a:solidFill>
                  <a:srgbClr val="FFFFFF"/>
                </a:solidFill>
              </a:rPr>
              <a:t>Fuente: </a:t>
            </a:r>
            <a:r>
              <a:rPr lang="es-ES" sz="1400" b="1" dirty="0" smtClean="0">
                <a:solidFill>
                  <a:srgbClr val="FFFFFF"/>
                </a:solidFill>
              </a:rPr>
              <a:t>CCIA</a:t>
            </a:r>
            <a:endParaRPr lang="es-E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077056"/>
      </p:ext>
    </p:extLst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1066800" y="476250"/>
            <a:ext cx="7315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s-ES" sz="3200" dirty="0" smtClean="0">
                <a:solidFill>
                  <a:srgbClr val="FFFFFF"/>
                </a:solidFill>
              </a:rPr>
              <a:t>Rendimiento Mundial </a:t>
            </a:r>
            <a:r>
              <a:rPr lang="es-ES" sz="3200" dirty="0">
                <a:solidFill>
                  <a:srgbClr val="FFFFFF"/>
                </a:solidFill>
              </a:rPr>
              <a:t>de </a:t>
            </a:r>
            <a:r>
              <a:rPr lang="es-ES" sz="3200" dirty="0" smtClean="0">
                <a:solidFill>
                  <a:srgbClr val="FFFFFF"/>
                </a:solidFill>
              </a:rPr>
              <a:t>Algodón</a:t>
            </a:r>
            <a:r>
              <a:rPr lang="es-ES" sz="3200" dirty="0">
                <a:solidFill>
                  <a:srgbClr val="FFFFFF"/>
                </a:solidFill>
              </a:rPr>
              <a:t/>
            </a:r>
            <a:br>
              <a:rPr lang="es-ES" sz="3200" dirty="0">
                <a:solidFill>
                  <a:srgbClr val="FFFFFF"/>
                </a:solidFill>
              </a:rPr>
            </a:br>
            <a:r>
              <a:rPr lang="es-ES" b="1" dirty="0" smtClean="0">
                <a:solidFill>
                  <a:srgbClr val="FFFFFF"/>
                </a:solidFill>
              </a:rPr>
              <a:t>1985 - 2011</a:t>
            </a:r>
            <a:endParaRPr lang="es-ES" b="1" dirty="0">
              <a:solidFill>
                <a:srgbClr val="FFFFFF"/>
              </a:solidFill>
            </a:endParaRPr>
          </a:p>
        </p:txBody>
      </p:sp>
      <p:sp>
        <p:nvSpPr>
          <p:cNvPr id="2054" name="Text Box 4"/>
          <p:cNvSpPr txBox="1">
            <a:spLocks noChangeArrowheads="1"/>
          </p:cNvSpPr>
          <p:nvPr/>
        </p:nvSpPr>
        <p:spPr bwMode="auto">
          <a:xfrm>
            <a:off x="7165975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rgbClr val="FF0000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056" name="Rectangle 7"/>
          <p:cNvSpPr>
            <a:spLocks noChangeArrowheads="1"/>
          </p:cNvSpPr>
          <p:nvPr/>
        </p:nvSpPr>
        <p:spPr bwMode="auto">
          <a:xfrm>
            <a:off x="4479925" y="323056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s-ES" sz="20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2713" y="1507264"/>
            <a:ext cx="7523374" cy="451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-36513" y="6381750"/>
            <a:ext cx="13789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1400" b="1" dirty="0">
                <a:solidFill>
                  <a:srgbClr val="FFFFFF"/>
                </a:solidFill>
              </a:rPr>
              <a:t>Fuente: </a:t>
            </a:r>
            <a:r>
              <a:rPr lang="es-ES" sz="1400" b="1" dirty="0" smtClean="0">
                <a:solidFill>
                  <a:srgbClr val="FFFFFF"/>
                </a:solidFill>
              </a:rPr>
              <a:t>CCIA</a:t>
            </a:r>
            <a:endParaRPr lang="es-E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4794815"/>
      </p:ext>
    </p:extLst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1066800" y="476250"/>
            <a:ext cx="7315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s-ES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Consumo mundial d</a:t>
            </a:r>
            <a:r>
              <a:rPr lang="es-ES_tradnl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 a</a:t>
            </a:r>
            <a:r>
              <a:rPr lang="es-ES" b="1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lgodón</a:t>
            </a:r>
            <a:r>
              <a:rPr lang="es-ES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</a:br>
            <a:r>
              <a:rPr lang="es-ES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1984 - 2010</a:t>
            </a:r>
            <a:endParaRPr lang="es-ES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Text Box 4"/>
          <p:cNvSpPr txBox="1">
            <a:spLocks noChangeArrowheads="1"/>
          </p:cNvSpPr>
          <p:nvPr/>
        </p:nvSpPr>
        <p:spPr bwMode="auto">
          <a:xfrm>
            <a:off x="7165975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rgbClr val="FF0000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056" name="Rectangle 7"/>
          <p:cNvSpPr>
            <a:spLocks noChangeArrowheads="1"/>
          </p:cNvSpPr>
          <p:nvPr/>
        </p:nvSpPr>
        <p:spPr bwMode="auto">
          <a:xfrm>
            <a:off x="4479925" y="323056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s-ES" sz="20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438" t="12696" r="6604" b="9752"/>
          <a:stretch/>
        </p:blipFill>
        <p:spPr bwMode="auto">
          <a:xfrm>
            <a:off x="1176579" y="1700808"/>
            <a:ext cx="6972999" cy="4320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-36513" y="6381750"/>
            <a:ext cx="13789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1400" b="1" dirty="0">
                <a:solidFill>
                  <a:srgbClr val="FFFFFF"/>
                </a:solidFill>
              </a:rPr>
              <a:t>Fuente: </a:t>
            </a:r>
            <a:r>
              <a:rPr lang="es-ES" sz="1400" b="1" dirty="0" smtClean="0">
                <a:solidFill>
                  <a:srgbClr val="FFFFFF"/>
                </a:solidFill>
              </a:rPr>
              <a:t>CCIA</a:t>
            </a:r>
            <a:endParaRPr lang="es-E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980285"/>
      </p:ext>
    </p:extLst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1066800" y="476250"/>
            <a:ext cx="7315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s-ES" sz="3200" dirty="0" smtClean="0">
                <a:solidFill>
                  <a:srgbClr val="FFFFFF"/>
                </a:solidFill>
              </a:rPr>
              <a:t>Exportación Mundial de</a:t>
            </a:r>
            <a:r>
              <a:rPr lang="es-ES_tradnl" sz="3200" dirty="0" smtClean="0">
                <a:solidFill>
                  <a:srgbClr val="FFFFFF"/>
                </a:solidFill>
              </a:rPr>
              <a:t> </a:t>
            </a:r>
            <a:r>
              <a:rPr lang="es-ES" sz="3200" dirty="0">
                <a:solidFill>
                  <a:srgbClr val="FFFFFF"/>
                </a:solidFill>
              </a:rPr>
              <a:t>Algodón</a:t>
            </a:r>
            <a:br>
              <a:rPr lang="es-ES" sz="3200" dirty="0">
                <a:solidFill>
                  <a:srgbClr val="FFFFFF"/>
                </a:solidFill>
              </a:rPr>
            </a:br>
            <a:r>
              <a:rPr lang="es-ES" b="1" dirty="0" smtClean="0">
                <a:solidFill>
                  <a:srgbClr val="FFFFFF"/>
                </a:solidFill>
              </a:rPr>
              <a:t>2008 - 2011</a:t>
            </a:r>
            <a:endParaRPr lang="es-ES" b="1" dirty="0">
              <a:solidFill>
                <a:srgbClr val="FFFFFF"/>
              </a:solidFill>
            </a:endParaRPr>
          </a:p>
        </p:txBody>
      </p:sp>
      <p:sp>
        <p:nvSpPr>
          <p:cNvPr id="2054" name="Text Box 4"/>
          <p:cNvSpPr txBox="1">
            <a:spLocks noChangeArrowheads="1"/>
          </p:cNvSpPr>
          <p:nvPr/>
        </p:nvSpPr>
        <p:spPr bwMode="auto">
          <a:xfrm>
            <a:off x="7165975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rgbClr val="FF0000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056" name="Rectangle 7"/>
          <p:cNvSpPr>
            <a:spLocks noChangeArrowheads="1"/>
          </p:cNvSpPr>
          <p:nvPr/>
        </p:nvSpPr>
        <p:spPr bwMode="auto">
          <a:xfrm>
            <a:off x="4479925" y="323056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s-ES" sz="20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40" r="-394" b="2887"/>
          <a:stretch/>
        </p:blipFill>
        <p:spPr bwMode="auto">
          <a:xfrm>
            <a:off x="864937" y="1645494"/>
            <a:ext cx="7290050" cy="4385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-36513" y="6381750"/>
            <a:ext cx="13789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1400" b="1" dirty="0">
                <a:solidFill>
                  <a:srgbClr val="FFFFFF"/>
                </a:solidFill>
              </a:rPr>
              <a:t>Fuente: </a:t>
            </a:r>
            <a:r>
              <a:rPr lang="es-ES" sz="1400" b="1" dirty="0" smtClean="0">
                <a:solidFill>
                  <a:srgbClr val="FFFFFF"/>
                </a:solidFill>
              </a:rPr>
              <a:t>CCIA</a:t>
            </a:r>
            <a:endParaRPr lang="es-E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0063627"/>
      </p:ext>
    </p:extLst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1066800" y="47625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s-ES" sz="3200" dirty="0" smtClean="0">
                <a:solidFill>
                  <a:srgbClr val="FFFFFF"/>
                </a:solidFill>
              </a:rPr>
              <a:t>Relación de existencias a uso mundial de algodón</a:t>
            </a:r>
            <a:endParaRPr lang="es-ES" b="1" dirty="0">
              <a:solidFill>
                <a:srgbClr val="FFFFFF"/>
              </a:solidFill>
            </a:endParaRPr>
          </a:p>
        </p:txBody>
      </p:sp>
      <p:sp>
        <p:nvSpPr>
          <p:cNvPr id="2054" name="Text Box 4"/>
          <p:cNvSpPr txBox="1">
            <a:spLocks noChangeArrowheads="1"/>
          </p:cNvSpPr>
          <p:nvPr/>
        </p:nvSpPr>
        <p:spPr bwMode="auto">
          <a:xfrm>
            <a:off x="7165975" y="7938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rgbClr val="FF0000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rgbClr val="FFFFFF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056" name="Rectangle 7"/>
          <p:cNvSpPr>
            <a:spLocks noChangeArrowheads="1"/>
          </p:cNvSpPr>
          <p:nvPr/>
        </p:nvSpPr>
        <p:spPr bwMode="auto">
          <a:xfrm>
            <a:off x="4479925" y="323056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s-ES" sz="20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3581" y="1562167"/>
            <a:ext cx="8300987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-36513" y="6381750"/>
            <a:ext cx="13789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1400" b="1" dirty="0">
                <a:solidFill>
                  <a:srgbClr val="FFFFFF"/>
                </a:solidFill>
              </a:rPr>
              <a:t>Fuente: </a:t>
            </a:r>
            <a:r>
              <a:rPr lang="es-ES" sz="1400" b="1" dirty="0" smtClean="0">
                <a:solidFill>
                  <a:srgbClr val="FFFFFF"/>
                </a:solidFill>
              </a:rPr>
              <a:t>CCIA</a:t>
            </a:r>
            <a:endParaRPr lang="es-E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0063627"/>
      </p:ext>
    </p:extLst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2" name="Picture 2" descr="mapa del peru copi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24050" y="1143000"/>
            <a:ext cx="5295900" cy="53975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2883" name="Text Box 3"/>
          <p:cNvSpPr txBox="1">
            <a:spLocks noChangeArrowheads="1"/>
          </p:cNvSpPr>
          <p:nvPr/>
        </p:nvSpPr>
        <p:spPr bwMode="auto">
          <a:xfrm>
            <a:off x="-76200" y="2139950"/>
            <a:ext cx="1877886" cy="91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sz="2000" b="1" u="sng" dirty="0" err="1">
                <a:solidFill>
                  <a:schemeClr val="bg1"/>
                </a:solidFill>
              </a:rPr>
              <a:t>Pima</a:t>
            </a:r>
            <a:endParaRPr lang="es-MX" sz="800" b="1" u="sng" dirty="0">
              <a:solidFill>
                <a:schemeClr val="bg1"/>
              </a:solidFill>
            </a:endParaRPr>
          </a:p>
          <a:p>
            <a:r>
              <a:rPr lang="es-MX" sz="1200" dirty="0">
                <a:solidFill>
                  <a:schemeClr val="bg1"/>
                </a:solidFill>
              </a:rPr>
              <a:t>Superficie: </a:t>
            </a:r>
            <a:r>
              <a:rPr lang="es-MX" sz="1200" dirty="0" smtClean="0">
                <a:solidFill>
                  <a:schemeClr val="bg1"/>
                </a:solidFill>
              </a:rPr>
              <a:t>2,356 </a:t>
            </a:r>
            <a:r>
              <a:rPr lang="es-MX" sz="1200" dirty="0">
                <a:solidFill>
                  <a:schemeClr val="bg1"/>
                </a:solidFill>
              </a:rPr>
              <a:t>ha</a:t>
            </a:r>
          </a:p>
          <a:p>
            <a:pPr>
              <a:lnSpc>
                <a:spcPct val="90000"/>
              </a:lnSpc>
            </a:pPr>
            <a:r>
              <a:rPr lang="es-MX" sz="1200" dirty="0">
                <a:solidFill>
                  <a:schemeClr val="bg1"/>
                </a:solidFill>
              </a:rPr>
              <a:t>Producción: </a:t>
            </a:r>
            <a:r>
              <a:rPr lang="es-MX" sz="1200" dirty="0" smtClean="0">
                <a:solidFill>
                  <a:schemeClr val="bg1"/>
                </a:solidFill>
              </a:rPr>
              <a:t>43.06 </a:t>
            </a:r>
            <a:r>
              <a:rPr lang="es-MX" sz="1200" dirty="0">
                <a:solidFill>
                  <a:schemeClr val="bg1"/>
                </a:solidFill>
              </a:rPr>
              <a:t>mil </a:t>
            </a:r>
            <a:r>
              <a:rPr lang="es-MX" sz="1200" dirty="0" err="1">
                <a:solidFill>
                  <a:schemeClr val="bg1"/>
                </a:solidFill>
              </a:rPr>
              <a:t>qq</a:t>
            </a:r>
            <a:endParaRPr lang="es-MX" sz="12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s-MX" sz="1200" dirty="0">
                <a:solidFill>
                  <a:schemeClr val="bg1"/>
                </a:solidFill>
              </a:rPr>
              <a:t>Rendimiento: </a:t>
            </a:r>
            <a:r>
              <a:rPr lang="es-MX" sz="1200" dirty="0" smtClean="0">
                <a:solidFill>
                  <a:schemeClr val="bg1"/>
                </a:solidFill>
              </a:rPr>
              <a:t>18.3 </a:t>
            </a:r>
            <a:r>
              <a:rPr lang="es-MX" sz="1200" dirty="0" err="1">
                <a:solidFill>
                  <a:schemeClr val="bg1"/>
                </a:solidFill>
              </a:rPr>
              <a:t>qq</a:t>
            </a:r>
            <a:r>
              <a:rPr lang="es-MX" sz="1200" dirty="0">
                <a:solidFill>
                  <a:schemeClr val="bg1"/>
                </a:solidFill>
              </a:rPr>
              <a:t>/ha</a:t>
            </a:r>
            <a:endParaRPr lang="es-PE" sz="1200" dirty="0">
              <a:solidFill>
                <a:schemeClr val="bg1"/>
              </a:solidFill>
            </a:endParaRPr>
          </a:p>
        </p:txBody>
      </p:sp>
      <p:sp>
        <p:nvSpPr>
          <p:cNvPr id="122884" name="Line 4"/>
          <p:cNvSpPr>
            <a:spLocks noChangeShapeType="1"/>
          </p:cNvSpPr>
          <p:nvPr/>
        </p:nvSpPr>
        <p:spPr bwMode="auto">
          <a:xfrm>
            <a:off x="1295400" y="2362200"/>
            <a:ext cx="1447800" cy="228600"/>
          </a:xfrm>
          <a:prstGeom prst="line">
            <a:avLst/>
          </a:prstGeom>
          <a:noFill/>
          <a:ln w="9525">
            <a:solidFill>
              <a:srgbClr val="00256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22885" name="Text Box 5"/>
          <p:cNvSpPr txBox="1">
            <a:spLocks noChangeArrowheads="1"/>
          </p:cNvSpPr>
          <p:nvPr/>
        </p:nvSpPr>
        <p:spPr bwMode="auto">
          <a:xfrm>
            <a:off x="-9525" y="5070475"/>
            <a:ext cx="1961243" cy="91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sz="2000" b="1" u="sng" dirty="0" err="1">
                <a:solidFill>
                  <a:schemeClr val="bg1"/>
                </a:solidFill>
              </a:rPr>
              <a:t>Tangüis</a:t>
            </a:r>
            <a:endParaRPr lang="es-MX" sz="800" b="1" u="sng" dirty="0">
              <a:solidFill>
                <a:schemeClr val="bg1"/>
              </a:solidFill>
            </a:endParaRPr>
          </a:p>
          <a:p>
            <a:r>
              <a:rPr lang="es-MX" sz="1200" dirty="0">
                <a:solidFill>
                  <a:schemeClr val="bg1"/>
                </a:solidFill>
              </a:rPr>
              <a:t>Superficie: </a:t>
            </a:r>
            <a:r>
              <a:rPr lang="es-MX" sz="1200" dirty="0" smtClean="0">
                <a:solidFill>
                  <a:schemeClr val="bg1"/>
                </a:solidFill>
              </a:rPr>
              <a:t>22,061 </a:t>
            </a:r>
            <a:r>
              <a:rPr lang="es-MX" sz="1200" dirty="0">
                <a:solidFill>
                  <a:schemeClr val="bg1"/>
                </a:solidFill>
              </a:rPr>
              <a:t>ha</a:t>
            </a:r>
          </a:p>
          <a:p>
            <a:pPr>
              <a:lnSpc>
                <a:spcPct val="90000"/>
              </a:lnSpc>
            </a:pPr>
            <a:r>
              <a:rPr lang="es-MX" sz="1200" dirty="0">
                <a:solidFill>
                  <a:schemeClr val="bg1"/>
                </a:solidFill>
              </a:rPr>
              <a:t>Producción: </a:t>
            </a:r>
            <a:r>
              <a:rPr lang="es-MX" sz="1200" dirty="0" smtClean="0">
                <a:solidFill>
                  <a:schemeClr val="bg1"/>
                </a:solidFill>
              </a:rPr>
              <a:t>428.45 mil </a:t>
            </a:r>
            <a:r>
              <a:rPr lang="es-MX" sz="1200" dirty="0" err="1">
                <a:solidFill>
                  <a:schemeClr val="bg1"/>
                </a:solidFill>
              </a:rPr>
              <a:t>qq</a:t>
            </a:r>
            <a:endParaRPr lang="es-MX" sz="12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s-MX" sz="1200" dirty="0">
                <a:solidFill>
                  <a:schemeClr val="bg1"/>
                </a:solidFill>
              </a:rPr>
              <a:t>Rendimiento: </a:t>
            </a:r>
            <a:r>
              <a:rPr lang="es-MX" sz="1200" dirty="0" smtClean="0">
                <a:solidFill>
                  <a:schemeClr val="bg1"/>
                </a:solidFill>
              </a:rPr>
              <a:t>19.4 </a:t>
            </a:r>
            <a:r>
              <a:rPr lang="es-MX" sz="1200" dirty="0" err="1">
                <a:solidFill>
                  <a:schemeClr val="bg1"/>
                </a:solidFill>
              </a:rPr>
              <a:t>qq</a:t>
            </a:r>
            <a:r>
              <a:rPr lang="es-MX" sz="1200" dirty="0">
                <a:solidFill>
                  <a:schemeClr val="bg1"/>
                </a:solidFill>
              </a:rPr>
              <a:t>/ha</a:t>
            </a:r>
            <a:endParaRPr lang="es-PE" sz="1200" dirty="0">
              <a:solidFill>
                <a:schemeClr val="bg1"/>
              </a:solidFill>
            </a:endParaRPr>
          </a:p>
        </p:txBody>
      </p:sp>
      <p:sp>
        <p:nvSpPr>
          <p:cNvPr id="122891" name="Text Box 11"/>
          <p:cNvSpPr txBox="1">
            <a:spLocks noChangeArrowheads="1"/>
          </p:cNvSpPr>
          <p:nvPr/>
        </p:nvSpPr>
        <p:spPr bwMode="auto">
          <a:xfrm>
            <a:off x="7196138" y="2327275"/>
            <a:ext cx="1791388" cy="91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sz="2000" b="1" u="sng" dirty="0" err="1">
                <a:solidFill>
                  <a:schemeClr val="bg1"/>
                </a:solidFill>
              </a:rPr>
              <a:t>Aspero</a:t>
            </a:r>
            <a:endParaRPr lang="es-MX" sz="800" b="1" u="sng" dirty="0">
              <a:solidFill>
                <a:schemeClr val="bg1"/>
              </a:solidFill>
            </a:endParaRPr>
          </a:p>
          <a:p>
            <a:r>
              <a:rPr lang="es-MX" sz="1200" dirty="0">
                <a:solidFill>
                  <a:schemeClr val="bg1"/>
                </a:solidFill>
              </a:rPr>
              <a:t>Superficie: </a:t>
            </a:r>
            <a:r>
              <a:rPr lang="es-MX" sz="1200" dirty="0" smtClean="0">
                <a:solidFill>
                  <a:schemeClr val="bg1"/>
                </a:solidFill>
              </a:rPr>
              <a:t>2,103 </a:t>
            </a:r>
            <a:r>
              <a:rPr lang="es-MX" sz="1200" dirty="0">
                <a:solidFill>
                  <a:schemeClr val="bg1"/>
                </a:solidFill>
              </a:rPr>
              <a:t>ha</a:t>
            </a:r>
          </a:p>
          <a:p>
            <a:pPr>
              <a:lnSpc>
                <a:spcPct val="90000"/>
              </a:lnSpc>
            </a:pPr>
            <a:r>
              <a:rPr lang="es-MX" sz="1200" dirty="0">
                <a:solidFill>
                  <a:schemeClr val="bg1"/>
                </a:solidFill>
              </a:rPr>
              <a:t>Producción: </a:t>
            </a:r>
            <a:r>
              <a:rPr lang="es-MX" sz="1200" dirty="0" smtClean="0">
                <a:solidFill>
                  <a:schemeClr val="bg1"/>
                </a:solidFill>
              </a:rPr>
              <a:t>20.3 </a:t>
            </a:r>
            <a:r>
              <a:rPr lang="es-MX" sz="1200" dirty="0">
                <a:solidFill>
                  <a:schemeClr val="bg1"/>
                </a:solidFill>
              </a:rPr>
              <a:t>mil </a:t>
            </a:r>
            <a:r>
              <a:rPr lang="es-MX" sz="1200" dirty="0" err="1">
                <a:solidFill>
                  <a:schemeClr val="bg1"/>
                </a:solidFill>
              </a:rPr>
              <a:t>qq</a:t>
            </a:r>
            <a:endParaRPr lang="es-MX" sz="12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s-MX" sz="1200" dirty="0">
                <a:solidFill>
                  <a:schemeClr val="bg1"/>
                </a:solidFill>
              </a:rPr>
              <a:t>Rendimiento: </a:t>
            </a:r>
            <a:r>
              <a:rPr lang="es-MX" sz="1200" dirty="0" smtClean="0">
                <a:solidFill>
                  <a:schemeClr val="bg1"/>
                </a:solidFill>
              </a:rPr>
              <a:t>9.7 </a:t>
            </a:r>
            <a:r>
              <a:rPr lang="es-MX" sz="1200" dirty="0" err="1">
                <a:solidFill>
                  <a:schemeClr val="bg1"/>
                </a:solidFill>
              </a:rPr>
              <a:t>qq</a:t>
            </a:r>
            <a:r>
              <a:rPr lang="es-MX" sz="1200" dirty="0">
                <a:solidFill>
                  <a:schemeClr val="bg1"/>
                </a:solidFill>
              </a:rPr>
              <a:t>/ha</a:t>
            </a:r>
            <a:endParaRPr lang="es-PE" sz="1200" dirty="0">
              <a:solidFill>
                <a:schemeClr val="bg1"/>
              </a:solidFill>
            </a:endParaRPr>
          </a:p>
        </p:txBody>
      </p:sp>
      <p:sp>
        <p:nvSpPr>
          <p:cNvPr id="122892" name="Line 12"/>
          <p:cNvSpPr>
            <a:spLocks noChangeShapeType="1"/>
          </p:cNvSpPr>
          <p:nvPr/>
        </p:nvSpPr>
        <p:spPr bwMode="auto">
          <a:xfrm flipH="1">
            <a:off x="4427984" y="2912368"/>
            <a:ext cx="2808312" cy="144756"/>
          </a:xfrm>
          <a:prstGeom prst="line">
            <a:avLst/>
          </a:prstGeom>
          <a:noFill/>
          <a:ln w="9525">
            <a:solidFill>
              <a:srgbClr val="00256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22893" name="Text Box 13"/>
          <p:cNvSpPr txBox="1">
            <a:spLocks noChangeArrowheads="1"/>
          </p:cNvSpPr>
          <p:nvPr/>
        </p:nvSpPr>
        <p:spPr bwMode="auto">
          <a:xfrm>
            <a:off x="17611" y="3315101"/>
            <a:ext cx="1866601" cy="91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sz="2000" b="1" u="sng" dirty="0">
                <a:solidFill>
                  <a:schemeClr val="bg1"/>
                </a:solidFill>
              </a:rPr>
              <a:t>Del Cerro</a:t>
            </a:r>
            <a:endParaRPr lang="es-MX" sz="800" b="1" u="sng" dirty="0">
              <a:solidFill>
                <a:schemeClr val="bg1"/>
              </a:solidFill>
            </a:endParaRPr>
          </a:p>
          <a:p>
            <a:r>
              <a:rPr lang="es-MX" sz="1200" dirty="0">
                <a:solidFill>
                  <a:schemeClr val="bg1"/>
                </a:solidFill>
              </a:rPr>
              <a:t>Superficie: </a:t>
            </a:r>
            <a:r>
              <a:rPr lang="es-MX" sz="1200" dirty="0" smtClean="0">
                <a:solidFill>
                  <a:schemeClr val="bg1"/>
                </a:solidFill>
              </a:rPr>
              <a:t>1,206 </a:t>
            </a:r>
            <a:r>
              <a:rPr lang="es-MX" sz="1200" dirty="0">
                <a:solidFill>
                  <a:schemeClr val="bg1"/>
                </a:solidFill>
              </a:rPr>
              <a:t>ha</a:t>
            </a:r>
          </a:p>
          <a:p>
            <a:pPr>
              <a:lnSpc>
                <a:spcPct val="90000"/>
              </a:lnSpc>
            </a:pPr>
            <a:r>
              <a:rPr lang="es-MX" sz="1200" dirty="0">
                <a:solidFill>
                  <a:schemeClr val="bg1"/>
                </a:solidFill>
              </a:rPr>
              <a:t>Producción: </a:t>
            </a:r>
            <a:r>
              <a:rPr lang="es-MX" sz="1200" dirty="0" smtClean="0">
                <a:solidFill>
                  <a:schemeClr val="bg1"/>
                </a:solidFill>
              </a:rPr>
              <a:t>33 </a:t>
            </a:r>
            <a:r>
              <a:rPr lang="es-MX" sz="1200" dirty="0">
                <a:solidFill>
                  <a:schemeClr val="bg1"/>
                </a:solidFill>
              </a:rPr>
              <a:t>mil </a:t>
            </a:r>
            <a:r>
              <a:rPr lang="es-MX" sz="1200" dirty="0" err="1">
                <a:solidFill>
                  <a:schemeClr val="bg1"/>
                </a:solidFill>
              </a:rPr>
              <a:t>qq</a:t>
            </a:r>
            <a:endParaRPr lang="es-MX" sz="12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s-MX" sz="1200" dirty="0">
                <a:solidFill>
                  <a:schemeClr val="bg1"/>
                </a:solidFill>
              </a:rPr>
              <a:t>Rendimiento: </a:t>
            </a:r>
            <a:r>
              <a:rPr lang="es-MX" sz="1200" dirty="0" smtClean="0">
                <a:solidFill>
                  <a:schemeClr val="bg1"/>
                </a:solidFill>
              </a:rPr>
              <a:t>27.4 </a:t>
            </a:r>
            <a:r>
              <a:rPr lang="es-MX" sz="1200" dirty="0" err="1">
                <a:solidFill>
                  <a:schemeClr val="bg1"/>
                </a:solidFill>
              </a:rPr>
              <a:t>qq</a:t>
            </a:r>
            <a:r>
              <a:rPr lang="es-MX" sz="1200" dirty="0">
                <a:solidFill>
                  <a:schemeClr val="bg1"/>
                </a:solidFill>
              </a:rPr>
              <a:t>/ha</a:t>
            </a:r>
            <a:endParaRPr lang="es-PE" sz="1200" dirty="0">
              <a:solidFill>
                <a:schemeClr val="bg1"/>
              </a:solidFill>
            </a:endParaRPr>
          </a:p>
        </p:txBody>
      </p:sp>
      <p:sp>
        <p:nvSpPr>
          <p:cNvPr id="122894" name="Line 14"/>
          <p:cNvSpPr>
            <a:spLocks noChangeShapeType="1"/>
          </p:cNvSpPr>
          <p:nvPr/>
        </p:nvSpPr>
        <p:spPr bwMode="auto">
          <a:xfrm flipV="1">
            <a:off x="1475656" y="3244448"/>
            <a:ext cx="1584176" cy="328567"/>
          </a:xfrm>
          <a:prstGeom prst="line">
            <a:avLst/>
          </a:prstGeom>
          <a:noFill/>
          <a:ln w="9525">
            <a:solidFill>
              <a:srgbClr val="00256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20491" name="Text Box 15"/>
          <p:cNvSpPr txBox="1">
            <a:spLocks noChangeArrowheads="1"/>
          </p:cNvSpPr>
          <p:nvPr/>
        </p:nvSpPr>
        <p:spPr bwMode="auto">
          <a:xfrm>
            <a:off x="152400" y="6400800"/>
            <a:ext cx="1597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sz="1600">
                <a:solidFill>
                  <a:schemeClr val="bg1"/>
                </a:solidFill>
                <a:latin typeface="Arial" charset="0"/>
              </a:rPr>
              <a:t>Fuente: MINAG</a:t>
            </a:r>
            <a:endParaRPr lang="es-PE" sz="16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896" name="Rectangle 16"/>
          <p:cNvSpPr>
            <a:spLocks noChangeArrowheads="1"/>
          </p:cNvSpPr>
          <p:nvPr/>
        </p:nvSpPr>
        <p:spPr bwMode="auto">
          <a:xfrm>
            <a:off x="351924" y="450850"/>
            <a:ext cx="84623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_tradnl" b="1" dirty="0">
                <a:solidFill>
                  <a:schemeClr val="bg1"/>
                </a:solidFill>
                <a:latin typeface="Arial" charset="0"/>
              </a:rPr>
              <a:t>Principales Zonas Productoras de Algodón en </a:t>
            </a:r>
            <a:r>
              <a:rPr lang="es-ES_tradnl" b="1" dirty="0" smtClean="0">
                <a:solidFill>
                  <a:schemeClr val="bg1"/>
                </a:solidFill>
                <a:latin typeface="Arial" charset="0"/>
              </a:rPr>
              <a:t>Perú 2010</a:t>
            </a:r>
            <a:endParaRPr lang="es-ES_tradnl" b="1" u="sng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897" name="Text Box 17"/>
          <p:cNvSpPr txBox="1">
            <a:spLocks noChangeArrowheads="1"/>
          </p:cNvSpPr>
          <p:nvPr/>
        </p:nvSpPr>
        <p:spPr bwMode="auto">
          <a:xfrm>
            <a:off x="7165975" y="19472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 dirty="0" err="1">
                <a:solidFill>
                  <a:schemeClr val="bg1"/>
                </a:solidFill>
                <a:latin typeface="Times New Roman" pitchFamily="18" charset="0"/>
              </a:rPr>
              <a:t>inform</a:t>
            </a:r>
            <a:r>
              <a:rPr lang="es-MX" b="1" i="1" dirty="0" err="1">
                <a:solidFill>
                  <a:schemeClr val="accent1"/>
                </a:solidFill>
                <a:latin typeface="Times New Roman" pitchFamily="18" charset="0"/>
              </a:rPr>
              <a:t>@</a:t>
            </a:r>
            <a:r>
              <a:rPr lang="es-MX" b="1" i="1" dirty="0" err="1">
                <a:solidFill>
                  <a:schemeClr val="bg1"/>
                </a:solidFill>
                <a:latin typeface="Times New Roman" pitchFamily="18" charset="0"/>
              </a:rPr>
              <a:t>cción</a:t>
            </a:r>
            <a:endParaRPr lang="es-ES" b="1" i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graphicFrame>
        <p:nvGraphicFramePr>
          <p:cNvPr id="122898" name="Group 18"/>
          <p:cNvGraphicFramePr>
            <a:graphicFrameLocks noGrp="1"/>
          </p:cNvGraphicFramePr>
          <p:nvPr/>
        </p:nvGraphicFramePr>
        <p:xfrm>
          <a:off x="4191000" y="3284538"/>
          <a:ext cx="762000" cy="457200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185738"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" name="2 Grupo"/>
          <p:cNvGrpSpPr/>
          <p:nvPr/>
        </p:nvGrpSpPr>
        <p:grpSpPr>
          <a:xfrm>
            <a:off x="1752600" y="3573016"/>
            <a:ext cx="2971800" cy="2294384"/>
            <a:chOff x="1752600" y="3573016"/>
            <a:chExt cx="2971800" cy="2294384"/>
          </a:xfrm>
        </p:grpSpPr>
        <p:sp>
          <p:nvSpPr>
            <p:cNvPr id="20496" name="Line 7"/>
            <p:cNvSpPr>
              <a:spLocks noChangeShapeType="1"/>
            </p:cNvSpPr>
            <p:nvPr/>
          </p:nvSpPr>
          <p:spPr bwMode="auto">
            <a:xfrm>
              <a:off x="1752600" y="5562600"/>
              <a:ext cx="2971800" cy="304800"/>
            </a:xfrm>
            <a:prstGeom prst="line">
              <a:avLst/>
            </a:prstGeom>
            <a:noFill/>
            <a:ln w="9525">
              <a:solidFill>
                <a:srgbClr val="00256E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497" name="Line 8"/>
            <p:cNvSpPr>
              <a:spLocks noChangeShapeType="1"/>
            </p:cNvSpPr>
            <p:nvPr/>
          </p:nvSpPr>
          <p:spPr bwMode="auto">
            <a:xfrm flipV="1">
              <a:off x="1752600" y="5334000"/>
              <a:ext cx="2438400" cy="228600"/>
            </a:xfrm>
            <a:prstGeom prst="line">
              <a:avLst/>
            </a:prstGeom>
            <a:noFill/>
            <a:ln w="9525">
              <a:solidFill>
                <a:srgbClr val="00256E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498" name="Line 9"/>
            <p:cNvSpPr>
              <a:spLocks noChangeShapeType="1"/>
            </p:cNvSpPr>
            <p:nvPr/>
          </p:nvSpPr>
          <p:spPr bwMode="auto">
            <a:xfrm flipV="1">
              <a:off x="1752600" y="4724400"/>
              <a:ext cx="2209800" cy="838200"/>
            </a:xfrm>
            <a:prstGeom prst="line">
              <a:avLst/>
            </a:prstGeom>
            <a:noFill/>
            <a:ln w="9525">
              <a:solidFill>
                <a:srgbClr val="00256E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499" name="Line 10"/>
            <p:cNvSpPr>
              <a:spLocks noChangeShapeType="1"/>
            </p:cNvSpPr>
            <p:nvPr/>
          </p:nvSpPr>
          <p:spPr bwMode="auto">
            <a:xfrm flipV="1">
              <a:off x="1752600" y="3962400"/>
              <a:ext cx="1905000" cy="1600200"/>
            </a:xfrm>
            <a:prstGeom prst="line">
              <a:avLst/>
            </a:prstGeom>
            <a:noFill/>
            <a:ln w="9525">
              <a:solidFill>
                <a:srgbClr val="00256E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" name="Line 10"/>
            <p:cNvSpPr>
              <a:spLocks noChangeShapeType="1"/>
            </p:cNvSpPr>
            <p:nvPr/>
          </p:nvSpPr>
          <p:spPr bwMode="auto">
            <a:xfrm flipV="1">
              <a:off x="1801686" y="3573016"/>
              <a:ext cx="1690194" cy="1875284"/>
            </a:xfrm>
            <a:prstGeom prst="line">
              <a:avLst/>
            </a:prstGeom>
            <a:noFill/>
            <a:ln w="9525">
              <a:solidFill>
                <a:srgbClr val="00256E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PE"/>
            </a:p>
          </p:txBody>
        </p:sp>
      </p:grpSp>
      <p:sp>
        <p:nvSpPr>
          <p:cNvPr id="21" name="Line 12"/>
          <p:cNvSpPr>
            <a:spLocks noChangeShapeType="1"/>
          </p:cNvSpPr>
          <p:nvPr/>
        </p:nvSpPr>
        <p:spPr bwMode="auto">
          <a:xfrm flipH="1">
            <a:off x="5004048" y="2927226"/>
            <a:ext cx="2234952" cy="559109"/>
          </a:xfrm>
          <a:prstGeom prst="line">
            <a:avLst/>
          </a:prstGeom>
          <a:noFill/>
          <a:ln w="9525">
            <a:solidFill>
              <a:srgbClr val="00256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 flipH="1">
            <a:off x="4789714" y="2797091"/>
            <a:ext cx="2732086" cy="1615058"/>
          </a:xfrm>
          <a:prstGeom prst="line">
            <a:avLst/>
          </a:prstGeom>
          <a:noFill/>
          <a:ln w="9525">
            <a:solidFill>
              <a:srgbClr val="00256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H="1">
            <a:off x="4724400" y="2895599"/>
            <a:ext cx="2590800" cy="1181473"/>
          </a:xfrm>
          <a:prstGeom prst="line">
            <a:avLst/>
          </a:prstGeom>
          <a:noFill/>
          <a:ln w="9525">
            <a:solidFill>
              <a:srgbClr val="00256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24" name="Line 12"/>
          <p:cNvSpPr>
            <a:spLocks noChangeShapeType="1"/>
          </p:cNvSpPr>
          <p:nvPr/>
        </p:nvSpPr>
        <p:spPr bwMode="auto">
          <a:xfrm flipH="1">
            <a:off x="4583114" y="2895600"/>
            <a:ext cx="2732086" cy="946150"/>
          </a:xfrm>
          <a:prstGeom prst="line">
            <a:avLst/>
          </a:prstGeom>
          <a:noFill/>
          <a:ln w="9525">
            <a:solidFill>
              <a:srgbClr val="00256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H="1">
            <a:off x="5004048" y="2895599"/>
            <a:ext cx="2311152" cy="2174875"/>
          </a:xfrm>
          <a:prstGeom prst="line">
            <a:avLst/>
          </a:prstGeom>
          <a:noFill/>
          <a:ln w="9525">
            <a:solidFill>
              <a:srgbClr val="00256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26" name="Line 12"/>
          <p:cNvSpPr>
            <a:spLocks noChangeShapeType="1"/>
          </p:cNvSpPr>
          <p:nvPr/>
        </p:nvSpPr>
        <p:spPr bwMode="auto">
          <a:xfrm flipH="1" flipV="1">
            <a:off x="3657600" y="2785862"/>
            <a:ext cx="3657600" cy="109738"/>
          </a:xfrm>
          <a:prstGeom prst="line">
            <a:avLst/>
          </a:prstGeom>
          <a:noFill/>
          <a:ln w="9525">
            <a:solidFill>
              <a:srgbClr val="00256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</p:spTree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0" y="414338"/>
            <a:ext cx="8305800" cy="1143000"/>
          </a:xfrm>
        </p:spPr>
        <p:txBody>
          <a:bodyPr/>
          <a:lstStyle/>
          <a:p>
            <a:r>
              <a:rPr lang="es-ES_tradnl" sz="3600" smtClean="0">
                <a:solidFill>
                  <a:schemeClr val="bg1"/>
                </a:solidFill>
              </a:rPr>
              <a:t>Análisis comparativo de algodones</a:t>
            </a:r>
            <a:r>
              <a:rPr lang="es-ES_tradnl" sz="3200" b="1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752600"/>
            <a:ext cx="4114800" cy="41148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s-ES_tradnl" sz="3600" smtClean="0">
                <a:solidFill>
                  <a:schemeClr val="bg1"/>
                </a:solidFill>
              </a:rPr>
              <a:t>Fibras largas</a:t>
            </a:r>
          </a:p>
          <a:p>
            <a:pPr lvl="1">
              <a:lnSpc>
                <a:spcPct val="130000"/>
              </a:lnSpc>
              <a:buClr>
                <a:schemeClr val="accent1"/>
              </a:buClr>
              <a:buFont typeface="Wingdings" pitchFamily="2" charset="2"/>
              <a:buChar char="Ø"/>
            </a:pPr>
            <a:r>
              <a:rPr lang="es-ES_tradnl" sz="3200" smtClean="0">
                <a:solidFill>
                  <a:schemeClr val="bg1"/>
                </a:solidFill>
              </a:rPr>
              <a:t>Tangüis</a:t>
            </a:r>
          </a:p>
          <a:p>
            <a:pPr lvl="1">
              <a:lnSpc>
                <a:spcPct val="130000"/>
              </a:lnSpc>
              <a:buClr>
                <a:schemeClr val="accent1"/>
              </a:buClr>
              <a:buFont typeface="Wingdings" pitchFamily="2" charset="2"/>
              <a:buChar char="Ø"/>
            </a:pPr>
            <a:r>
              <a:rPr lang="es-ES_tradnl" sz="3200" smtClean="0">
                <a:solidFill>
                  <a:schemeClr val="bg1"/>
                </a:solidFill>
              </a:rPr>
              <a:t>Australiano</a:t>
            </a:r>
          </a:p>
          <a:p>
            <a:pPr lvl="1">
              <a:lnSpc>
                <a:spcPct val="130000"/>
              </a:lnSpc>
              <a:buClr>
                <a:schemeClr val="accent1"/>
              </a:buClr>
              <a:buFont typeface="Wingdings" pitchFamily="2" charset="2"/>
              <a:buChar char="Ø"/>
            </a:pPr>
            <a:r>
              <a:rPr lang="es-ES_tradnl" sz="3200" smtClean="0">
                <a:solidFill>
                  <a:schemeClr val="bg1"/>
                </a:solidFill>
              </a:rPr>
              <a:t>San Joaquín Valley</a:t>
            </a:r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752600"/>
            <a:ext cx="4495800" cy="41148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s-ES_tradnl" sz="3600" smtClean="0">
                <a:solidFill>
                  <a:schemeClr val="bg1"/>
                </a:solidFill>
              </a:rPr>
              <a:t>Fibras extra largas</a:t>
            </a:r>
          </a:p>
          <a:p>
            <a:pPr lvl="1">
              <a:lnSpc>
                <a:spcPct val="130000"/>
              </a:lnSpc>
              <a:buClr>
                <a:schemeClr val="accent1"/>
              </a:buClr>
              <a:buFont typeface="Wingdings" pitchFamily="2" charset="2"/>
              <a:buChar char="Ø"/>
            </a:pPr>
            <a:r>
              <a:rPr lang="es-ES_tradnl" sz="3200" smtClean="0">
                <a:solidFill>
                  <a:schemeClr val="bg1"/>
                </a:solidFill>
              </a:rPr>
              <a:t>Pima peruano</a:t>
            </a:r>
          </a:p>
          <a:p>
            <a:pPr lvl="1">
              <a:lnSpc>
                <a:spcPct val="130000"/>
              </a:lnSpc>
              <a:buClr>
                <a:schemeClr val="accent1"/>
              </a:buClr>
              <a:buFont typeface="Wingdings" pitchFamily="2" charset="2"/>
              <a:buChar char="Ø"/>
            </a:pPr>
            <a:r>
              <a:rPr lang="es-ES_tradnl" sz="3200" smtClean="0">
                <a:solidFill>
                  <a:schemeClr val="bg1"/>
                </a:solidFill>
              </a:rPr>
              <a:t>Pima americano</a:t>
            </a:r>
          </a:p>
          <a:p>
            <a:pPr lvl="1">
              <a:lnSpc>
                <a:spcPct val="130000"/>
              </a:lnSpc>
              <a:buClr>
                <a:schemeClr val="accent1"/>
              </a:buClr>
              <a:buFont typeface="Wingdings" pitchFamily="2" charset="2"/>
              <a:buChar char="Ø"/>
            </a:pPr>
            <a:r>
              <a:rPr lang="es-ES_tradnl" sz="3200" smtClean="0">
                <a:solidFill>
                  <a:schemeClr val="bg1"/>
                </a:solidFill>
              </a:rPr>
              <a:t>Pima australiano</a:t>
            </a:r>
          </a:p>
          <a:p>
            <a:pPr lvl="1">
              <a:lnSpc>
                <a:spcPct val="130000"/>
              </a:lnSpc>
              <a:buClr>
                <a:schemeClr val="accent1"/>
              </a:buClr>
              <a:buFont typeface="Wingdings" pitchFamily="2" charset="2"/>
              <a:buChar char="Ø"/>
            </a:pPr>
            <a:r>
              <a:rPr lang="es-ES_tradnl" sz="3200" smtClean="0">
                <a:solidFill>
                  <a:schemeClr val="bg1"/>
                </a:solidFill>
              </a:rPr>
              <a:t>Egipcio Giza 70</a:t>
            </a:r>
          </a:p>
          <a:p>
            <a:pPr lvl="1">
              <a:lnSpc>
                <a:spcPct val="130000"/>
              </a:lnSpc>
              <a:buClr>
                <a:schemeClr val="accent1"/>
              </a:buClr>
              <a:buFont typeface="Wingdings" pitchFamily="2" charset="2"/>
              <a:buChar char="Ø"/>
            </a:pPr>
            <a:r>
              <a:rPr lang="es-ES_tradnl" sz="3200" smtClean="0">
                <a:solidFill>
                  <a:schemeClr val="bg1"/>
                </a:solidFill>
              </a:rPr>
              <a:t>Pimas híbridos</a:t>
            </a:r>
          </a:p>
        </p:txBody>
      </p:sp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7165975" y="0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inform</a:t>
            </a:r>
            <a:r>
              <a:rPr lang="es-MX" b="1" i="1">
                <a:solidFill>
                  <a:schemeClr val="accent1"/>
                </a:solidFill>
                <a:latin typeface="Times New Roman" pitchFamily="18" charset="0"/>
              </a:rPr>
              <a:t>@</a:t>
            </a:r>
            <a:r>
              <a:rPr lang="es-MX" b="1" i="1">
                <a:solidFill>
                  <a:schemeClr val="bg1"/>
                </a:solidFill>
                <a:latin typeface="Times New Roman" pitchFamily="18" charset="0"/>
              </a:rPr>
              <a:t>cción</a:t>
            </a:r>
            <a:endParaRPr lang="es-ES" b="1" i="1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 advClick="0"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ción en blanco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0000"/>
      </a:accent1>
      <a:accent2>
        <a:srgbClr val="3333CC"/>
      </a:accent2>
      <a:accent3>
        <a:srgbClr val="FFFFFF"/>
      </a:accent3>
      <a:accent4>
        <a:srgbClr val="000000"/>
      </a:accent4>
      <a:accent5>
        <a:srgbClr val="FFAAA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ción en blan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Presentación en blan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esentación en blanco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0000"/>
      </a:accent1>
      <a:accent2>
        <a:srgbClr val="3333CC"/>
      </a:accent2>
      <a:accent3>
        <a:srgbClr val="FFFFFF"/>
      </a:accent3>
      <a:accent4>
        <a:srgbClr val="000000"/>
      </a:accent4>
      <a:accent5>
        <a:srgbClr val="FFAAA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ción en blan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Presentación en blan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resentación en blanco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0000"/>
      </a:accent1>
      <a:accent2>
        <a:srgbClr val="3333CC"/>
      </a:accent2>
      <a:accent3>
        <a:srgbClr val="FFFFFF"/>
      </a:accent3>
      <a:accent4>
        <a:srgbClr val="000000"/>
      </a:accent4>
      <a:accent5>
        <a:srgbClr val="FFAAA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ción en blan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Presentación en blan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000000"/>
    </a:lt2>
    <a:accent1>
      <a:srgbClr val="FF0000"/>
    </a:accent1>
    <a:accent2>
      <a:srgbClr val="3333CC"/>
    </a:accent2>
    <a:accent3>
      <a:srgbClr val="FFFFFF"/>
    </a:accent3>
    <a:accent4>
      <a:srgbClr val="000000"/>
    </a:accent4>
    <a:accent5>
      <a:srgbClr val="FFAAA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Office\Templates\Diseños de presentaciones\tc power\trav003.pot</Template>
  <TotalTime>4729</TotalTime>
  <Words>502</Words>
  <Application>Microsoft Office PowerPoint</Application>
  <PresentationFormat>Presentación en pantalla (4:3)</PresentationFormat>
  <Paragraphs>117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Presentación en blanco</vt:lpstr>
      <vt:lpstr>1_Presentación en blanco</vt:lpstr>
      <vt:lpstr>2_Presentación en blanco</vt:lpstr>
      <vt:lpstr>La Importancia de la Materia Prima (Peruana) de los Textiles Peruanos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Análisis comparativo de algodones 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TEMAS PRIORITARIOS</vt:lpstr>
      <vt:lpstr>TEMAS DEL MOMENTO</vt:lpstr>
      <vt:lpstr>Diapositiva 18</vt:lpstr>
      <vt:lpstr>Muchas Gracias</vt:lpstr>
    </vt:vector>
  </TitlesOfParts>
  <Company>Informaccion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CLUSTER DEL SECTOR ALGODON</dc:title>
  <dc:creator>Jose Grozzo</dc:creator>
  <cp:lastModifiedBy>Sistemas</cp:lastModifiedBy>
  <cp:revision>272</cp:revision>
  <dcterms:created xsi:type="dcterms:W3CDTF">2001-08-16T18:08:38Z</dcterms:created>
  <dcterms:modified xsi:type="dcterms:W3CDTF">2011-06-07T13:26:20Z</dcterms:modified>
</cp:coreProperties>
</file>